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Override1.xml" ContentType="application/vnd.openxmlformats-officedocument.themeOverride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tags/tag1.xml" ContentType="application/vnd.openxmlformats-officedocument.presentationml.tags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4"/>
  </p:sldMasterIdLst>
  <p:notesMasterIdLst>
    <p:notesMasterId r:id="rId57"/>
  </p:notesMasterIdLst>
  <p:sldIdLst>
    <p:sldId id="263" r:id="rId5"/>
    <p:sldId id="360" r:id="rId6"/>
    <p:sldId id="374" r:id="rId7"/>
    <p:sldId id="353" r:id="rId8"/>
    <p:sldId id="265" r:id="rId9"/>
    <p:sldId id="264" r:id="rId10"/>
    <p:sldId id="322" r:id="rId11"/>
    <p:sldId id="282" r:id="rId12"/>
    <p:sldId id="303" r:id="rId13"/>
    <p:sldId id="361" r:id="rId14"/>
    <p:sldId id="267" r:id="rId15"/>
    <p:sldId id="298" r:id="rId16"/>
    <p:sldId id="270" r:id="rId17"/>
    <p:sldId id="308" r:id="rId18"/>
    <p:sldId id="295" r:id="rId19"/>
    <p:sldId id="328" r:id="rId20"/>
    <p:sldId id="362" r:id="rId21"/>
    <p:sldId id="339" r:id="rId22"/>
    <p:sldId id="326" r:id="rId23"/>
    <p:sldId id="359" r:id="rId24"/>
    <p:sldId id="356" r:id="rId25"/>
    <p:sldId id="285" r:id="rId26"/>
    <p:sldId id="314" r:id="rId27"/>
    <p:sldId id="336" r:id="rId28"/>
    <p:sldId id="327" r:id="rId29"/>
    <p:sldId id="288" r:id="rId30"/>
    <p:sldId id="318" r:id="rId31"/>
    <p:sldId id="319" r:id="rId32"/>
    <p:sldId id="320" r:id="rId33"/>
    <p:sldId id="321" r:id="rId34"/>
    <p:sldId id="293" r:id="rId35"/>
    <p:sldId id="355" r:id="rId36"/>
    <p:sldId id="368" r:id="rId37"/>
    <p:sldId id="371" r:id="rId38"/>
    <p:sldId id="372" r:id="rId39"/>
    <p:sldId id="375" r:id="rId40"/>
    <p:sldId id="370" r:id="rId41"/>
    <p:sldId id="373" r:id="rId42"/>
    <p:sldId id="364" r:id="rId43"/>
    <p:sldId id="279" r:id="rId44"/>
    <p:sldId id="363" r:id="rId45"/>
    <p:sldId id="280" r:id="rId46"/>
    <p:sldId id="290" r:id="rId47"/>
    <p:sldId id="311" r:id="rId48"/>
    <p:sldId id="367" r:id="rId49"/>
    <p:sldId id="366" r:id="rId50"/>
    <p:sldId id="269" r:id="rId51"/>
    <p:sldId id="357" r:id="rId52"/>
    <p:sldId id="358" r:id="rId53"/>
    <p:sldId id="299" r:id="rId54"/>
    <p:sldId id="354" r:id="rId55"/>
    <p:sldId id="296" r:id="rId56"/>
  </p:sldIdLst>
  <p:sldSz cx="9367838" cy="6245225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516" userDrawn="1">
          <p15:clr>
            <a:srgbClr val="A4A3A4"/>
          </p15:clr>
        </p15:guide>
        <p15:guide id="2" pos="2951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4B183"/>
    <a:srgbClr val="FFD966"/>
    <a:srgbClr val="9DC3E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ittlere Formatvorlag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793D81CF-94F2-401A-BA57-92F5A7B2D0C5}" styleName="Mittlere Formatvorlag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616DA210-FB5B-4158-B5E0-FEB733F419BA}" styleName="Helle Formatvorlag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BC89EF96-8CEA-46FF-86C4-4CE0E7609802}" styleName="Helle Formatvorlage 3 - Akz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8799B23B-EC83-4686-B30A-512413B5E67A}" styleName="Helle Formatvorlage 3 - Akz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ED083AE6-46FA-4A59-8FB0-9F97EB10719F}" styleName="Helle Formatvorlage 3 - Akzent 4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BDBED569-4797-4DF1-A0F4-6AAB3CD982D8}" styleName="Helle Formatvorlage 3 - Akzent 5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E8B1032C-EA38-4F05-BA0D-38AFFFC7BED3}" styleName="Helle Formatvorlage 3 - Akzent 6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FABFCF23-3B69-468F-B69F-88F6DE6A72F2}" styleName="Mittlere Formatvorlage 1 - Akz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10A1B5D5-9B99-4C35-A422-299274C87663}" styleName="Mittlere Formatvorlage 1 - Akz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658"/>
    <p:restoredTop sz="94626"/>
  </p:normalViewPr>
  <p:slideViewPr>
    <p:cSldViewPr snapToGrid="0" snapToObjects="1">
      <p:cViewPr varScale="1">
        <p:scale>
          <a:sx n="133" d="100"/>
          <a:sy n="133" d="100"/>
        </p:scale>
        <p:origin x="1808" y="184"/>
      </p:cViewPr>
      <p:guideLst>
        <p:guide orient="horz" pos="516"/>
        <p:guide pos="2951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slide" Target="slides/slide46.xml"/><Relationship Id="rId55" Type="http://schemas.openxmlformats.org/officeDocument/2006/relationships/slide" Target="slides/slide51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slide" Target="slides/slide49.xml"/><Relationship Id="rId58" Type="http://schemas.openxmlformats.org/officeDocument/2006/relationships/presProps" Target="presProps.xml"/><Relationship Id="rId5" Type="http://schemas.openxmlformats.org/officeDocument/2006/relationships/slide" Target="slides/slide1.xml"/><Relationship Id="rId61" Type="http://schemas.openxmlformats.org/officeDocument/2006/relationships/tableStyles" Target="tableStyles.xml"/><Relationship Id="rId19" Type="http://schemas.openxmlformats.org/officeDocument/2006/relationships/slide" Target="slides/slide1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slide" Target="slides/slide52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openxmlformats.org/officeDocument/2006/relationships/viewProps" Target="viewProps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slide" Target="slides/slide50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notesMaster" Target="notesMasters/notesMaster1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slide" Target="slides/slide48.xml"/><Relationship Id="rId60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/Relationships>
</file>

<file path=ppt/media/image1.tiff>
</file>

<file path=ppt/media/image10.png>
</file>

<file path=ppt/media/image11.tiff>
</file>

<file path=ppt/media/image12.tiff>
</file>

<file path=ppt/media/image13.jpg>
</file>

<file path=ppt/media/image14.png>
</file>

<file path=ppt/media/image15.png>
</file>

<file path=ppt/media/image16.tiff>
</file>

<file path=ppt/media/image17.tiff>
</file>

<file path=ppt/media/image18.jpeg>
</file>

<file path=ppt/media/image19.png>
</file>

<file path=ppt/media/image2.png>
</file>

<file path=ppt/media/image20.png>
</file>

<file path=ppt/media/image21.svg>
</file>

<file path=ppt/media/image22.png>
</file>

<file path=ppt/media/image23.png>
</file>

<file path=ppt/media/image24.png>
</file>

<file path=ppt/media/image25.tiff>
</file>

<file path=ppt/media/image3.png>
</file>

<file path=ppt/media/image4.png>
</file>

<file path=ppt/media/image5.jpe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7AC1243-1709-0F42-BDBA-5F8D26185BAC}" type="datetimeFigureOut">
              <a:rPr lang="de-DE" smtClean="0"/>
              <a:t>11.11.19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1114425" y="1143000"/>
            <a:ext cx="462915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16769E7-4C99-8F48-A336-49608884907F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093727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16769E7-4C99-8F48-A336-49608884907F}" type="slidenum">
              <a:rPr lang="de-DE" smtClean="0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8184284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16769E7-4C99-8F48-A336-49608884907F}" type="slidenum">
              <a:rPr lang="de-DE" smtClean="0"/>
              <a:t>12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0374453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https://</a:t>
            </a:r>
            <a:r>
              <a:rPr lang="en-US" err="1"/>
              <a:t>www.ics.uci.edu</a:t>
            </a:r>
            <a:r>
              <a:rPr lang="en-US"/>
              <a:t>/~fielding/pubs/dissertation/</a:t>
            </a:r>
            <a:r>
              <a:rPr lang="en-US" err="1"/>
              <a:t>rest_arch_style.htm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16769E7-4C99-8F48-A336-49608884907F}" type="slidenum">
              <a:rPr lang="de-DE" smtClean="0"/>
              <a:t>13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1244101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16769E7-4C99-8F48-A336-49608884907F}" type="slidenum">
              <a:rPr lang="de-DE" smtClean="0"/>
              <a:t>15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2453552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16769E7-4C99-8F48-A336-49608884907F}" type="slidenum">
              <a:rPr lang="de-DE" smtClean="0"/>
              <a:t>16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2967131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16769E7-4C99-8F48-A336-49608884907F}" type="slidenum">
              <a:rPr lang="de-DE" smtClean="0"/>
              <a:t>19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0144856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16769E7-4C99-8F48-A336-49608884907F}" type="slidenum">
              <a:rPr lang="de-DE" smtClean="0"/>
              <a:t>25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6767957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16769E7-4C99-8F48-A336-49608884907F}" type="slidenum">
              <a:rPr lang="de-DE" smtClean="0"/>
              <a:t>31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8767020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16769E7-4C99-8F48-A336-49608884907F}" type="slidenum">
              <a:rPr lang="de-DE" smtClean="0"/>
              <a:t>37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0638208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16769E7-4C99-8F48-A336-49608884907F}" type="slidenum">
              <a:rPr lang="de-DE" smtClean="0"/>
              <a:t>38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4442203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16769E7-4C99-8F48-A336-49608884907F}" type="slidenum">
              <a:rPr lang="de-DE" smtClean="0"/>
              <a:t>40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4486331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16769E7-4C99-8F48-A336-49608884907F}" type="slidenum">
              <a:rPr lang="de-DE" smtClean="0"/>
              <a:t>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6036631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16769E7-4C99-8F48-A336-49608884907F}" type="slidenum">
              <a:rPr lang="de-DE" smtClean="0"/>
              <a:t>42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88432438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16769E7-4C99-8F48-A336-49608884907F}" type="slidenum">
              <a:rPr lang="de-DE" smtClean="0"/>
              <a:t>43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31095595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16769E7-4C99-8F48-A336-49608884907F}" type="slidenum">
              <a:rPr lang="de-DE" smtClean="0"/>
              <a:t>45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51976253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16769E7-4C99-8F48-A336-49608884907F}" type="slidenum">
              <a:rPr lang="de-DE" smtClean="0"/>
              <a:t>47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70136008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16769E7-4C99-8F48-A336-49608884907F}" type="slidenum">
              <a:rPr lang="de-DE" smtClean="0"/>
              <a:t>52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7078339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16769E7-4C99-8F48-A336-49608884907F}" type="slidenum">
              <a:rPr lang="de-DE" smtClean="0"/>
              <a:t>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0554698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16769E7-4C99-8F48-A336-49608884907F}" type="slidenum">
              <a:rPr lang="de-DE" smtClean="0"/>
              <a:t>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1528908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16769E7-4C99-8F48-A336-49608884907F}" type="slidenum">
              <a:rPr lang="de-DE" smtClean="0"/>
              <a:t>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4425910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16769E7-4C99-8F48-A336-49608884907F}" type="slidenum">
              <a:rPr lang="de-DE" smtClean="0"/>
              <a:t>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5344952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16769E7-4C99-8F48-A336-49608884907F}" type="slidenum">
              <a:rPr lang="de-DE" smtClean="0"/>
              <a:t>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8177857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16769E7-4C99-8F48-A336-49608884907F}" type="slidenum">
              <a:rPr lang="de-DE" smtClean="0"/>
              <a:t>10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1058223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16769E7-4C99-8F48-A336-49608884907F}" type="slidenum">
              <a:rPr lang="de-DE" smtClean="0"/>
              <a:t>11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5330148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02588" y="1022078"/>
            <a:ext cx="7962662" cy="2174264"/>
          </a:xfrm>
        </p:spPr>
        <p:txBody>
          <a:bodyPr anchor="b"/>
          <a:lstStyle>
            <a:lvl1pPr algn="ctr">
              <a:defRPr sz="5464"/>
            </a:lvl1pPr>
          </a:lstStyle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70980" y="3280189"/>
            <a:ext cx="7025879" cy="1507817"/>
          </a:xfrm>
        </p:spPr>
        <p:txBody>
          <a:bodyPr/>
          <a:lstStyle>
            <a:lvl1pPr marL="0" indent="0" algn="ctr">
              <a:buNone/>
              <a:defRPr sz="2185"/>
            </a:lvl1pPr>
            <a:lvl2pPr marL="416326" indent="0" algn="ctr">
              <a:buNone/>
              <a:defRPr sz="1821"/>
            </a:lvl2pPr>
            <a:lvl3pPr marL="832653" indent="0" algn="ctr">
              <a:buNone/>
              <a:defRPr sz="1639"/>
            </a:lvl3pPr>
            <a:lvl4pPr marL="1248979" indent="0" algn="ctr">
              <a:buNone/>
              <a:defRPr sz="1457"/>
            </a:lvl4pPr>
            <a:lvl5pPr marL="1665305" indent="0" algn="ctr">
              <a:buNone/>
              <a:defRPr sz="1457"/>
            </a:lvl5pPr>
            <a:lvl6pPr marL="2081632" indent="0" algn="ctr">
              <a:buNone/>
              <a:defRPr sz="1457"/>
            </a:lvl6pPr>
            <a:lvl7pPr marL="2497958" indent="0" algn="ctr">
              <a:buNone/>
              <a:defRPr sz="1457"/>
            </a:lvl7pPr>
            <a:lvl8pPr marL="2914284" indent="0" algn="ctr">
              <a:buNone/>
              <a:defRPr sz="1457"/>
            </a:lvl8pPr>
            <a:lvl9pPr marL="3330611" indent="0" algn="ctr">
              <a:buNone/>
              <a:defRPr sz="1457"/>
            </a:lvl9pPr>
          </a:lstStyle>
          <a:p>
            <a:r>
              <a:rPr lang="de-DE"/>
              <a:t>Master-Untertitelformat bearbeiten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09CB72-B2CD-5745-8D50-0EF5CBCB3820}" type="datetime1">
              <a:rPr lang="de-DE" smtClean="0"/>
              <a:t>11.11.19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www.chillicream.com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9EE2D9-1992-4CE2-9F0C-3FB76CA21D7F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8514327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0CBA30-5544-BE4A-B3FB-0719C426D003}" type="datetime1">
              <a:rPr lang="de-DE" smtClean="0"/>
              <a:t>11.11.19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www.chillicream.com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9EE2D9-1992-4CE2-9F0C-3FB76CA21D7F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0344604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703860" y="332500"/>
            <a:ext cx="2019940" cy="5292540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44039" y="332500"/>
            <a:ext cx="5942722" cy="5292540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52267D-6B15-5D4F-9C0D-D84058FD438E}" type="datetime1">
              <a:rPr lang="de-DE" smtClean="0"/>
              <a:t>11.11.19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www.chillicream.com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9EE2D9-1992-4CE2-9F0C-3FB76CA21D7F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3697846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966" y="132440"/>
            <a:ext cx="7377781" cy="1180792"/>
          </a:xfrm>
        </p:spPr>
        <p:txBody>
          <a:bodyPr/>
          <a:lstStyle/>
          <a:p>
            <a:r>
              <a:rPr lang="en-GB" noProof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6964" y="1707028"/>
            <a:ext cx="5902064" cy="3934492"/>
          </a:xfrm>
        </p:spPr>
        <p:txBody>
          <a:bodyPr/>
          <a:lstStyle/>
          <a:p>
            <a:pPr lvl="0"/>
            <a:r>
              <a:rPr lang="en-GB" noProof="0"/>
              <a:t>Click to edit Master text styles</a:t>
            </a:r>
          </a:p>
          <a:p>
            <a:pPr lvl="1"/>
            <a:r>
              <a:rPr lang="en-GB" noProof="0"/>
              <a:t>Second level</a:t>
            </a:r>
          </a:p>
          <a:p>
            <a:pPr lvl="2"/>
            <a:r>
              <a:rPr lang="en-GB" noProof="0"/>
              <a:t>Third level</a:t>
            </a:r>
          </a:p>
          <a:p>
            <a:pPr lvl="3"/>
            <a:r>
              <a:rPr lang="en-GB" noProof="0"/>
              <a:t>Fourth level</a:t>
            </a:r>
          </a:p>
          <a:p>
            <a:pPr lvl="4"/>
            <a:r>
              <a:rPr lang="en-GB" noProof="0"/>
              <a:t>Fifth level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7708950" y="1706215"/>
            <a:ext cx="1327110" cy="3935305"/>
          </a:xfrm>
        </p:spPr>
        <p:txBody>
          <a:bodyPr/>
          <a:lstStyle>
            <a:lvl1pPr marL="0" indent="0">
              <a:lnSpc>
                <a:spcPts val="1229"/>
              </a:lnSpc>
              <a:spcAft>
                <a:spcPts val="0"/>
              </a:spcAft>
              <a:buFontTx/>
              <a:buNone/>
              <a:defRPr sz="1025">
                <a:solidFill>
                  <a:schemeClr val="tx2"/>
                </a:solidFill>
              </a:defRPr>
            </a:lvl1pPr>
            <a:lvl2pPr marL="221292" indent="0">
              <a:lnSpc>
                <a:spcPct val="100000"/>
              </a:lnSpc>
              <a:spcAft>
                <a:spcPts val="0"/>
              </a:spcAft>
              <a:buFontTx/>
              <a:buNone/>
              <a:defRPr sz="1025"/>
            </a:lvl2pPr>
            <a:lvl3pPr marL="368820" indent="0">
              <a:lnSpc>
                <a:spcPct val="100000"/>
              </a:lnSpc>
              <a:spcAft>
                <a:spcPts val="0"/>
              </a:spcAft>
              <a:buFontTx/>
              <a:buNone/>
              <a:defRPr sz="1025"/>
            </a:lvl3pPr>
            <a:lvl4pPr marL="552974" indent="0">
              <a:lnSpc>
                <a:spcPct val="100000"/>
              </a:lnSpc>
              <a:spcAft>
                <a:spcPts val="0"/>
              </a:spcAft>
              <a:buFontTx/>
              <a:buNone/>
              <a:defRPr sz="1025"/>
            </a:lvl4pPr>
            <a:lvl5pPr marL="730250" indent="0">
              <a:lnSpc>
                <a:spcPct val="100000"/>
              </a:lnSpc>
              <a:spcAft>
                <a:spcPts val="0"/>
              </a:spcAft>
              <a:buFontTx/>
              <a:buNone/>
              <a:defRPr sz="1025"/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562755322"/>
      </p:ext>
    </p:extLst>
  </p:cSld>
  <p:clrMapOvr>
    <a:masterClrMapping/>
  </p:clrMapOvr>
  <p:hf hdr="0" ftr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85B527-9197-044C-B5BA-9255680CCCBC}" type="datetime1">
              <a:rPr lang="de-DE" smtClean="0"/>
              <a:t>11.11.19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www.chillicream.com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9EE2D9-1992-4CE2-9F0C-3FB76CA21D7F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754033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9160" y="1556971"/>
            <a:ext cx="8079760" cy="2597840"/>
          </a:xfrm>
        </p:spPr>
        <p:txBody>
          <a:bodyPr anchor="b"/>
          <a:lstStyle>
            <a:lvl1pPr>
              <a:defRPr sz="5464"/>
            </a:lvl1pPr>
          </a:lstStyle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9160" y="4179387"/>
            <a:ext cx="8079760" cy="1366143"/>
          </a:xfrm>
        </p:spPr>
        <p:txBody>
          <a:bodyPr/>
          <a:lstStyle>
            <a:lvl1pPr marL="0" indent="0">
              <a:buNone/>
              <a:defRPr sz="2185">
                <a:solidFill>
                  <a:schemeClr val="tx1"/>
                </a:solidFill>
              </a:defRPr>
            </a:lvl1pPr>
            <a:lvl2pPr marL="416326" indent="0">
              <a:buNone/>
              <a:defRPr sz="1821">
                <a:solidFill>
                  <a:schemeClr val="tx1">
                    <a:tint val="75000"/>
                  </a:schemeClr>
                </a:solidFill>
              </a:defRPr>
            </a:lvl2pPr>
            <a:lvl3pPr marL="832653" indent="0">
              <a:buNone/>
              <a:defRPr sz="1639">
                <a:solidFill>
                  <a:schemeClr val="tx1">
                    <a:tint val="75000"/>
                  </a:schemeClr>
                </a:solidFill>
              </a:defRPr>
            </a:lvl3pPr>
            <a:lvl4pPr marL="1248979" indent="0">
              <a:buNone/>
              <a:defRPr sz="1457">
                <a:solidFill>
                  <a:schemeClr val="tx1">
                    <a:tint val="75000"/>
                  </a:schemeClr>
                </a:solidFill>
              </a:defRPr>
            </a:lvl4pPr>
            <a:lvl5pPr marL="1665305" indent="0">
              <a:buNone/>
              <a:defRPr sz="1457">
                <a:solidFill>
                  <a:schemeClr val="tx1">
                    <a:tint val="75000"/>
                  </a:schemeClr>
                </a:solidFill>
              </a:defRPr>
            </a:lvl5pPr>
            <a:lvl6pPr marL="2081632" indent="0">
              <a:buNone/>
              <a:defRPr sz="1457">
                <a:solidFill>
                  <a:schemeClr val="tx1">
                    <a:tint val="75000"/>
                  </a:schemeClr>
                </a:solidFill>
              </a:defRPr>
            </a:lvl6pPr>
            <a:lvl7pPr marL="2497958" indent="0">
              <a:buNone/>
              <a:defRPr sz="1457">
                <a:solidFill>
                  <a:schemeClr val="tx1">
                    <a:tint val="75000"/>
                  </a:schemeClr>
                </a:solidFill>
              </a:defRPr>
            </a:lvl7pPr>
            <a:lvl8pPr marL="2914284" indent="0">
              <a:buNone/>
              <a:defRPr sz="1457">
                <a:solidFill>
                  <a:schemeClr val="tx1">
                    <a:tint val="75000"/>
                  </a:schemeClr>
                </a:solidFill>
              </a:defRPr>
            </a:lvl8pPr>
            <a:lvl9pPr marL="3330611" indent="0">
              <a:buNone/>
              <a:defRPr sz="1457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EFC757-045A-354E-B3AB-B3FB486AE655}" type="datetime1">
              <a:rPr lang="de-DE" smtClean="0"/>
              <a:t>11.11.19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www.chillicream.com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9EE2D9-1992-4CE2-9F0C-3FB76CA21D7F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13960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44039" y="1662502"/>
            <a:ext cx="3981331" cy="39625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42468" y="1662502"/>
            <a:ext cx="3981331" cy="39625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73B7B-886F-EE44-BA78-91B0EC37754F}" type="datetime1">
              <a:rPr lang="de-DE" smtClean="0"/>
              <a:t>11.11.19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www.chillicream.com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9EE2D9-1992-4CE2-9F0C-3FB76CA21D7F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966533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5259" y="332502"/>
            <a:ext cx="8079760" cy="1207121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45260" y="1530948"/>
            <a:ext cx="3963034" cy="750294"/>
          </a:xfrm>
        </p:spPr>
        <p:txBody>
          <a:bodyPr anchor="b"/>
          <a:lstStyle>
            <a:lvl1pPr marL="0" indent="0">
              <a:buNone/>
              <a:defRPr sz="2185" b="1"/>
            </a:lvl1pPr>
            <a:lvl2pPr marL="416326" indent="0">
              <a:buNone/>
              <a:defRPr sz="1821" b="1"/>
            </a:lvl2pPr>
            <a:lvl3pPr marL="832653" indent="0">
              <a:buNone/>
              <a:defRPr sz="1639" b="1"/>
            </a:lvl3pPr>
            <a:lvl4pPr marL="1248979" indent="0">
              <a:buNone/>
              <a:defRPr sz="1457" b="1"/>
            </a:lvl4pPr>
            <a:lvl5pPr marL="1665305" indent="0">
              <a:buNone/>
              <a:defRPr sz="1457" b="1"/>
            </a:lvl5pPr>
            <a:lvl6pPr marL="2081632" indent="0">
              <a:buNone/>
              <a:defRPr sz="1457" b="1"/>
            </a:lvl6pPr>
            <a:lvl7pPr marL="2497958" indent="0">
              <a:buNone/>
              <a:defRPr sz="1457" b="1"/>
            </a:lvl7pPr>
            <a:lvl8pPr marL="2914284" indent="0">
              <a:buNone/>
              <a:defRPr sz="1457" b="1"/>
            </a:lvl8pPr>
            <a:lvl9pPr marL="3330611" indent="0">
              <a:buNone/>
              <a:defRPr sz="1457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5260" y="2281242"/>
            <a:ext cx="3963034" cy="3355363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742469" y="1530948"/>
            <a:ext cx="3982551" cy="750294"/>
          </a:xfrm>
        </p:spPr>
        <p:txBody>
          <a:bodyPr anchor="b"/>
          <a:lstStyle>
            <a:lvl1pPr marL="0" indent="0">
              <a:buNone/>
              <a:defRPr sz="2185" b="1"/>
            </a:lvl1pPr>
            <a:lvl2pPr marL="416326" indent="0">
              <a:buNone/>
              <a:defRPr sz="1821" b="1"/>
            </a:lvl2pPr>
            <a:lvl3pPr marL="832653" indent="0">
              <a:buNone/>
              <a:defRPr sz="1639" b="1"/>
            </a:lvl3pPr>
            <a:lvl4pPr marL="1248979" indent="0">
              <a:buNone/>
              <a:defRPr sz="1457" b="1"/>
            </a:lvl4pPr>
            <a:lvl5pPr marL="1665305" indent="0">
              <a:buNone/>
              <a:defRPr sz="1457" b="1"/>
            </a:lvl5pPr>
            <a:lvl6pPr marL="2081632" indent="0">
              <a:buNone/>
              <a:defRPr sz="1457" b="1"/>
            </a:lvl6pPr>
            <a:lvl7pPr marL="2497958" indent="0">
              <a:buNone/>
              <a:defRPr sz="1457" b="1"/>
            </a:lvl7pPr>
            <a:lvl8pPr marL="2914284" indent="0">
              <a:buNone/>
              <a:defRPr sz="1457" b="1"/>
            </a:lvl8pPr>
            <a:lvl9pPr marL="3330611" indent="0">
              <a:buNone/>
              <a:defRPr sz="1457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742469" y="2281242"/>
            <a:ext cx="3982551" cy="3355363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33DE2C-45BA-1143-BE3D-FFFDA69B133B}" type="datetime1">
              <a:rPr lang="de-DE" smtClean="0"/>
              <a:t>11.11.19</a:t>
            </a:fld>
            <a:endParaRPr lang="de-D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www.chillicream.com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9EE2D9-1992-4CE2-9F0C-3FB76CA21D7F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859820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964F6F-24CF-D746-9E98-D714D9FCE11A}" type="datetime1">
              <a:rPr lang="de-DE" smtClean="0"/>
              <a:t>11.11.19</a:t>
            </a:fld>
            <a:endParaRPr lang="de-D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www.chillicream.com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9EE2D9-1992-4CE2-9F0C-3FB76CA21D7F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06453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472D44-2AD0-774F-B762-46A23242EEBA}" type="datetime1">
              <a:rPr lang="de-DE" smtClean="0"/>
              <a:t>11.11.19</a:t>
            </a:fld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www.chillicream.com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9EE2D9-1992-4CE2-9F0C-3FB76CA21D7F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1465653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5259" y="416348"/>
            <a:ext cx="3021372" cy="1457219"/>
          </a:xfrm>
        </p:spPr>
        <p:txBody>
          <a:bodyPr anchor="b"/>
          <a:lstStyle>
            <a:lvl1pPr>
              <a:defRPr sz="2914"/>
            </a:lvl1pPr>
          </a:lstStyle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982551" y="899198"/>
            <a:ext cx="4742468" cy="4438158"/>
          </a:xfrm>
        </p:spPr>
        <p:txBody>
          <a:bodyPr/>
          <a:lstStyle>
            <a:lvl1pPr>
              <a:defRPr sz="2914"/>
            </a:lvl1pPr>
            <a:lvl2pPr>
              <a:defRPr sz="2550"/>
            </a:lvl2pPr>
            <a:lvl3pPr>
              <a:defRPr sz="2185"/>
            </a:lvl3pPr>
            <a:lvl4pPr>
              <a:defRPr sz="1821"/>
            </a:lvl4pPr>
            <a:lvl5pPr>
              <a:defRPr sz="1821"/>
            </a:lvl5pPr>
            <a:lvl6pPr>
              <a:defRPr sz="1821"/>
            </a:lvl6pPr>
            <a:lvl7pPr>
              <a:defRPr sz="1821"/>
            </a:lvl7pPr>
            <a:lvl8pPr>
              <a:defRPr sz="1821"/>
            </a:lvl8pPr>
            <a:lvl9pPr>
              <a:defRPr sz="1821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45259" y="1873567"/>
            <a:ext cx="3021372" cy="3471016"/>
          </a:xfrm>
        </p:spPr>
        <p:txBody>
          <a:bodyPr/>
          <a:lstStyle>
            <a:lvl1pPr marL="0" indent="0">
              <a:buNone/>
              <a:defRPr sz="1457"/>
            </a:lvl1pPr>
            <a:lvl2pPr marL="416326" indent="0">
              <a:buNone/>
              <a:defRPr sz="1275"/>
            </a:lvl2pPr>
            <a:lvl3pPr marL="832653" indent="0">
              <a:buNone/>
              <a:defRPr sz="1093"/>
            </a:lvl3pPr>
            <a:lvl4pPr marL="1248979" indent="0">
              <a:buNone/>
              <a:defRPr sz="911"/>
            </a:lvl4pPr>
            <a:lvl5pPr marL="1665305" indent="0">
              <a:buNone/>
              <a:defRPr sz="911"/>
            </a:lvl5pPr>
            <a:lvl6pPr marL="2081632" indent="0">
              <a:buNone/>
              <a:defRPr sz="911"/>
            </a:lvl6pPr>
            <a:lvl7pPr marL="2497958" indent="0">
              <a:buNone/>
              <a:defRPr sz="911"/>
            </a:lvl7pPr>
            <a:lvl8pPr marL="2914284" indent="0">
              <a:buNone/>
              <a:defRPr sz="911"/>
            </a:lvl8pPr>
            <a:lvl9pPr marL="3330611" indent="0">
              <a:buNone/>
              <a:defRPr sz="91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A13A9D-34B2-2F45-9D8F-4A9B007F2987}" type="datetime1">
              <a:rPr lang="de-DE" smtClean="0"/>
              <a:t>11.11.19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www.chillicream.com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9EE2D9-1992-4CE2-9F0C-3FB76CA21D7F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241341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5259" y="416348"/>
            <a:ext cx="3021372" cy="1457219"/>
          </a:xfrm>
        </p:spPr>
        <p:txBody>
          <a:bodyPr anchor="b"/>
          <a:lstStyle>
            <a:lvl1pPr>
              <a:defRPr sz="2914"/>
            </a:lvl1pPr>
          </a:lstStyle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982551" y="899198"/>
            <a:ext cx="4742468" cy="4438158"/>
          </a:xfrm>
        </p:spPr>
        <p:txBody>
          <a:bodyPr anchor="t"/>
          <a:lstStyle>
            <a:lvl1pPr marL="0" indent="0">
              <a:buNone/>
              <a:defRPr sz="2914"/>
            </a:lvl1pPr>
            <a:lvl2pPr marL="416326" indent="0">
              <a:buNone/>
              <a:defRPr sz="2550"/>
            </a:lvl2pPr>
            <a:lvl3pPr marL="832653" indent="0">
              <a:buNone/>
              <a:defRPr sz="2185"/>
            </a:lvl3pPr>
            <a:lvl4pPr marL="1248979" indent="0">
              <a:buNone/>
              <a:defRPr sz="1821"/>
            </a:lvl4pPr>
            <a:lvl5pPr marL="1665305" indent="0">
              <a:buNone/>
              <a:defRPr sz="1821"/>
            </a:lvl5pPr>
            <a:lvl6pPr marL="2081632" indent="0">
              <a:buNone/>
              <a:defRPr sz="1821"/>
            </a:lvl6pPr>
            <a:lvl7pPr marL="2497958" indent="0">
              <a:buNone/>
              <a:defRPr sz="1821"/>
            </a:lvl7pPr>
            <a:lvl8pPr marL="2914284" indent="0">
              <a:buNone/>
              <a:defRPr sz="1821"/>
            </a:lvl8pPr>
            <a:lvl9pPr marL="3330611" indent="0">
              <a:buNone/>
              <a:defRPr sz="1821"/>
            </a:lvl9pPr>
          </a:lstStyle>
          <a:p>
            <a:r>
              <a:rPr lang="de-DE"/>
              <a:t>Bild auf Platzhalter ziehen oder durch Klicken auf Symbol hinzufügen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45259" y="1873567"/>
            <a:ext cx="3021372" cy="3471016"/>
          </a:xfrm>
        </p:spPr>
        <p:txBody>
          <a:bodyPr/>
          <a:lstStyle>
            <a:lvl1pPr marL="0" indent="0">
              <a:buNone/>
              <a:defRPr sz="1457"/>
            </a:lvl1pPr>
            <a:lvl2pPr marL="416326" indent="0">
              <a:buNone/>
              <a:defRPr sz="1275"/>
            </a:lvl2pPr>
            <a:lvl3pPr marL="832653" indent="0">
              <a:buNone/>
              <a:defRPr sz="1093"/>
            </a:lvl3pPr>
            <a:lvl4pPr marL="1248979" indent="0">
              <a:buNone/>
              <a:defRPr sz="911"/>
            </a:lvl4pPr>
            <a:lvl5pPr marL="1665305" indent="0">
              <a:buNone/>
              <a:defRPr sz="911"/>
            </a:lvl5pPr>
            <a:lvl6pPr marL="2081632" indent="0">
              <a:buNone/>
              <a:defRPr sz="911"/>
            </a:lvl6pPr>
            <a:lvl7pPr marL="2497958" indent="0">
              <a:buNone/>
              <a:defRPr sz="911"/>
            </a:lvl7pPr>
            <a:lvl8pPr marL="2914284" indent="0">
              <a:buNone/>
              <a:defRPr sz="911"/>
            </a:lvl8pPr>
            <a:lvl9pPr marL="3330611" indent="0">
              <a:buNone/>
              <a:defRPr sz="91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598153-480E-7148-8381-E708B4620BEA}" type="datetime1">
              <a:rPr lang="de-DE" smtClean="0"/>
              <a:t>11.11.19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www.chillicream.com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9EE2D9-1992-4CE2-9F0C-3FB76CA21D7F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253058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4039" y="332502"/>
            <a:ext cx="8079760" cy="120712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44039" y="1662502"/>
            <a:ext cx="8079760" cy="39625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44039" y="5788400"/>
            <a:ext cx="2107764" cy="3325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9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22845BA-8C27-AD4C-BD98-134EED74A51F}" type="datetime1">
              <a:rPr lang="de-DE" smtClean="0"/>
              <a:t>11.11.19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03097" y="5788400"/>
            <a:ext cx="3161645" cy="3325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9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de-DE"/>
              <a:t>www.chillicream.com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616035" y="5788400"/>
            <a:ext cx="2107764" cy="3325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9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69EE2D9-1992-4CE2-9F0C-3FB76CA21D7F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10684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  <p:sldLayoutId id="2147483684" r:id="rId12"/>
  </p:sldLayoutIdLst>
  <p:hf sldNum="0" hdr="0" ftr="0" dt="0"/>
  <p:txStyles>
    <p:titleStyle>
      <a:lvl1pPr algn="l" defTabSz="832653" rtl="0" eaLnBrk="1" latinLnBrk="0" hangingPunct="1">
        <a:lnSpc>
          <a:spcPct val="90000"/>
        </a:lnSpc>
        <a:spcBef>
          <a:spcPct val="0"/>
        </a:spcBef>
        <a:buNone/>
        <a:defRPr sz="4007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08163" indent="-208163" algn="l" defTabSz="832653" rtl="0" eaLnBrk="1" latinLnBrk="0" hangingPunct="1">
        <a:lnSpc>
          <a:spcPct val="90000"/>
        </a:lnSpc>
        <a:spcBef>
          <a:spcPts val="911"/>
        </a:spcBef>
        <a:buFont typeface="Arial" panose="020B0604020202020204" pitchFamily="34" charset="0"/>
        <a:buChar char="•"/>
        <a:defRPr sz="2550" kern="1200">
          <a:solidFill>
            <a:schemeClr val="tx1"/>
          </a:solidFill>
          <a:latin typeface="+mn-lt"/>
          <a:ea typeface="+mn-ea"/>
          <a:cs typeface="+mn-cs"/>
        </a:defRPr>
      </a:lvl1pPr>
      <a:lvl2pPr marL="624489" indent="-208163" algn="l" defTabSz="832653" rtl="0" eaLnBrk="1" latinLnBrk="0" hangingPunct="1">
        <a:lnSpc>
          <a:spcPct val="90000"/>
        </a:lnSpc>
        <a:spcBef>
          <a:spcPts val="455"/>
        </a:spcBef>
        <a:buFont typeface="Arial" panose="020B0604020202020204" pitchFamily="34" charset="0"/>
        <a:buChar char="•"/>
        <a:defRPr sz="2185" kern="1200">
          <a:solidFill>
            <a:schemeClr val="tx1"/>
          </a:solidFill>
          <a:latin typeface="+mn-lt"/>
          <a:ea typeface="+mn-ea"/>
          <a:cs typeface="+mn-cs"/>
        </a:defRPr>
      </a:lvl2pPr>
      <a:lvl3pPr marL="1040816" indent="-208163" algn="l" defTabSz="832653" rtl="0" eaLnBrk="1" latinLnBrk="0" hangingPunct="1">
        <a:lnSpc>
          <a:spcPct val="90000"/>
        </a:lnSpc>
        <a:spcBef>
          <a:spcPts val="455"/>
        </a:spcBef>
        <a:buFont typeface="Arial" panose="020B0604020202020204" pitchFamily="34" charset="0"/>
        <a:buChar char="•"/>
        <a:defRPr sz="1821" kern="1200">
          <a:solidFill>
            <a:schemeClr val="tx1"/>
          </a:solidFill>
          <a:latin typeface="+mn-lt"/>
          <a:ea typeface="+mn-ea"/>
          <a:cs typeface="+mn-cs"/>
        </a:defRPr>
      </a:lvl3pPr>
      <a:lvl4pPr marL="1457142" indent="-208163" algn="l" defTabSz="832653" rtl="0" eaLnBrk="1" latinLnBrk="0" hangingPunct="1">
        <a:lnSpc>
          <a:spcPct val="90000"/>
        </a:lnSpc>
        <a:spcBef>
          <a:spcPts val="455"/>
        </a:spcBef>
        <a:buFont typeface="Arial" panose="020B0604020202020204" pitchFamily="34" charset="0"/>
        <a:buChar char="•"/>
        <a:defRPr sz="1639" kern="1200">
          <a:solidFill>
            <a:schemeClr val="tx1"/>
          </a:solidFill>
          <a:latin typeface="+mn-lt"/>
          <a:ea typeface="+mn-ea"/>
          <a:cs typeface="+mn-cs"/>
        </a:defRPr>
      </a:lvl4pPr>
      <a:lvl5pPr marL="1873468" indent="-208163" algn="l" defTabSz="832653" rtl="0" eaLnBrk="1" latinLnBrk="0" hangingPunct="1">
        <a:lnSpc>
          <a:spcPct val="90000"/>
        </a:lnSpc>
        <a:spcBef>
          <a:spcPts val="455"/>
        </a:spcBef>
        <a:buFont typeface="Arial" panose="020B0604020202020204" pitchFamily="34" charset="0"/>
        <a:buChar char="•"/>
        <a:defRPr sz="1639" kern="1200">
          <a:solidFill>
            <a:schemeClr val="tx1"/>
          </a:solidFill>
          <a:latin typeface="+mn-lt"/>
          <a:ea typeface="+mn-ea"/>
          <a:cs typeface="+mn-cs"/>
        </a:defRPr>
      </a:lvl5pPr>
      <a:lvl6pPr marL="2289795" indent="-208163" algn="l" defTabSz="832653" rtl="0" eaLnBrk="1" latinLnBrk="0" hangingPunct="1">
        <a:lnSpc>
          <a:spcPct val="90000"/>
        </a:lnSpc>
        <a:spcBef>
          <a:spcPts val="455"/>
        </a:spcBef>
        <a:buFont typeface="Arial" panose="020B0604020202020204" pitchFamily="34" charset="0"/>
        <a:buChar char="•"/>
        <a:defRPr sz="1639" kern="1200">
          <a:solidFill>
            <a:schemeClr val="tx1"/>
          </a:solidFill>
          <a:latin typeface="+mn-lt"/>
          <a:ea typeface="+mn-ea"/>
          <a:cs typeface="+mn-cs"/>
        </a:defRPr>
      </a:lvl6pPr>
      <a:lvl7pPr marL="2706121" indent="-208163" algn="l" defTabSz="832653" rtl="0" eaLnBrk="1" latinLnBrk="0" hangingPunct="1">
        <a:lnSpc>
          <a:spcPct val="90000"/>
        </a:lnSpc>
        <a:spcBef>
          <a:spcPts val="455"/>
        </a:spcBef>
        <a:buFont typeface="Arial" panose="020B0604020202020204" pitchFamily="34" charset="0"/>
        <a:buChar char="•"/>
        <a:defRPr sz="1639" kern="1200">
          <a:solidFill>
            <a:schemeClr val="tx1"/>
          </a:solidFill>
          <a:latin typeface="+mn-lt"/>
          <a:ea typeface="+mn-ea"/>
          <a:cs typeface="+mn-cs"/>
        </a:defRPr>
      </a:lvl7pPr>
      <a:lvl8pPr marL="3122447" indent="-208163" algn="l" defTabSz="832653" rtl="0" eaLnBrk="1" latinLnBrk="0" hangingPunct="1">
        <a:lnSpc>
          <a:spcPct val="90000"/>
        </a:lnSpc>
        <a:spcBef>
          <a:spcPts val="455"/>
        </a:spcBef>
        <a:buFont typeface="Arial" panose="020B0604020202020204" pitchFamily="34" charset="0"/>
        <a:buChar char="•"/>
        <a:defRPr sz="1639" kern="1200">
          <a:solidFill>
            <a:schemeClr val="tx1"/>
          </a:solidFill>
          <a:latin typeface="+mn-lt"/>
          <a:ea typeface="+mn-ea"/>
          <a:cs typeface="+mn-cs"/>
        </a:defRPr>
      </a:lvl8pPr>
      <a:lvl9pPr marL="3538774" indent="-208163" algn="l" defTabSz="832653" rtl="0" eaLnBrk="1" latinLnBrk="0" hangingPunct="1">
        <a:lnSpc>
          <a:spcPct val="90000"/>
        </a:lnSpc>
        <a:spcBef>
          <a:spcPts val="455"/>
        </a:spcBef>
        <a:buFont typeface="Arial" panose="020B0604020202020204" pitchFamily="34" charset="0"/>
        <a:buChar char="•"/>
        <a:defRPr sz="163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832653" rtl="0" eaLnBrk="1" latinLnBrk="0" hangingPunct="1">
        <a:defRPr sz="1639" kern="1200">
          <a:solidFill>
            <a:schemeClr val="tx1"/>
          </a:solidFill>
          <a:latin typeface="+mn-lt"/>
          <a:ea typeface="+mn-ea"/>
          <a:cs typeface="+mn-cs"/>
        </a:defRPr>
      </a:lvl1pPr>
      <a:lvl2pPr marL="416326" algn="l" defTabSz="832653" rtl="0" eaLnBrk="1" latinLnBrk="0" hangingPunct="1">
        <a:defRPr sz="1639" kern="1200">
          <a:solidFill>
            <a:schemeClr val="tx1"/>
          </a:solidFill>
          <a:latin typeface="+mn-lt"/>
          <a:ea typeface="+mn-ea"/>
          <a:cs typeface="+mn-cs"/>
        </a:defRPr>
      </a:lvl2pPr>
      <a:lvl3pPr marL="832653" algn="l" defTabSz="832653" rtl="0" eaLnBrk="1" latinLnBrk="0" hangingPunct="1">
        <a:defRPr sz="1639" kern="1200">
          <a:solidFill>
            <a:schemeClr val="tx1"/>
          </a:solidFill>
          <a:latin typeface="+mn-lt"/>
          <a:ea typeface="+mn-ea"/>
          <a:cs typeface="+mn-cs"/>
        </a:defRPr>
      </a:lvl3pPr>
      <a:lvl4pPr marL="1248979" algn="l" defTabSz="832653" rtl="0" eaLnBrk="1" latinLnBrk="0" hangingPunct="1">
        <a:defRPr sz="1639" kern="1200">
          <a:solidFill>
            <a:schemeClr val="tx1"/>
          </a:solidFill>
          <a:latin typeface="+mn-lt"/>
          <a:ea typeface="+mn-ea"/>
          <a:cs typeface="+mn-cs"/>
        </a:defRPr>
      </a:lvl4pPr>
      <a:lvl5pPr marL="1665305" algn="l" defTabSz="832653" rtl="0" eaLnBrk="1" latinLnBrk="0" hangingPunct="1">
        <a:defRPr sz="1639" kern="1200">
          <a:solidFill>
            <a:schemeClr val="tx1"/>
          </a:solidFill>
          <a:latin typeface="+mn-lt"/>
          <a:ea typeface="+mn-ea"/>
          <a:cs typeface="+mn-cs"/>
        </a:defRPr>
      </a:lvl5pPr>
      <a:lvl6pPr marL="2081632" algn="l" defTabSz="832653" rtl="0" eaLnBrk="1" latinLnBrk="0" hangingPunct="1">
        <a:defRPr sz="1639" kern="1200">
          <a:solidFill>
            <a:schemeClr val="tx1"/>
          </a:solidFill>
          <a:latin typeface="+mn-lt"/>
          <a:ea typeface="+mn-ea"/>
          <a:cs typeface="+mn-cs"/>
        </a:defRPr>
      </a:lvl6pPr>
      <a:lvl7pPr marL="2497958" algn="l" defTabSz="832653" rtl="0" eaLnBrk="1" latinLnBrk="0" hangingPunct="1">
        <a:defRPr sz="1639" kern="1200">
          <a:solidFill>
            <a:schemeClr val="tx1"/>
          </a:solidFill>
          <a:latin typeface="+mn-lt"/>
          <a:ea typeface="+mn-ea"/>
          <a:cs typeface="+mn-cs"/>
        </a:defRPr>
      </a:lvl7pPr>
      <a:lvl8pPr marL="2914284" algn="l" defTabSz="832653" rtl="0" eaLnBrk="1" latinLnBrk="0" hangingPunct="1">
        <a:defRPr sz="1639" kern="1200">
          <a:solidFill>
            <a:schemeClr val="tx1"/>
          </a:solidFill>
          <a:latin typeface="+mn-lt"/>
          <a:ea typeface="+mn-ea"/>
          <a:cs typeface="+mn-cs"/>
        </a:defRPr>
      </a:lvl8pPr>
      <a:lvl9pPr marL="3330611" algn="l" defTabSz="832653" rtl="0" eaLnBrk="1" latinLnBrk="0" hangingPunct="1">
        <a:defRPr sz="163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tif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tif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tiff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tiff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svg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jpeg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tiff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tiff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56D74A-FCEC-4DAD-AE24-F1D095D37158}"/>
              </a:ext>
            </a:extLst>
          </p:cNvPr>
          <p:cNvSpPr txBox="1"/>
          <p:nvPr/>
        </p:nvSpPr>
        <p:spPr>
          <a:xfrm>
            <a:off x="747298" y="2047417"/>
            <a:ext cx="7934828" cy="76944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4400" dirty="0">
                <a:solidFill>
                  <a:srgbClr val="2F5496"/>
                </a:solidFill>
                <a:latin typeface="Franklin Gothic Heavy"/>
              </a:rPr>
              <a:t>GraphQL on ASP.NET Core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884BBFD-1D46-4F84-95C3-5BE3705AAF59}"/>
              </a:ext>
            </a:extLst>
          </p:cNvPr>
          <p:cNvSpPr txBox="1"/>
          <p:nvPr/>
        </p:nvSpPr>
        <p:spPr>
          <a:xfrm>
            <a:off x="2135409" y="2817742"/>
            <a:ext cx="5255032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>
                <a:solidFill>
                  <a:srgbClr val="595959"/>
                </a:solidFill>
                <a:latin typeface="Franklin Gothic Heavy"/>
              </a:rPr>
              <a:t>WITH</a:t>
            </a:r>
            <a:endParaRPr lang="en-US">
              <a:solidFill>
                <a:srgbClr val="595959"/>
              </a:solidFill>
              <a:cs typeface="Calibri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6F700CD-738A-B146-895F-367188BCFAA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92925" y="2965410"/>
            <a:ext cx="2540000" cy="25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21247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295">
        <p159:morph option="byObject"/>
      </p:transition>
    </mc:Choice>
    <mc:Fallback xmlns="">
      <p:transition spd="slow" advTm="295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6" descr="A close up of a logo&#10;&#10;Description generated with very high confidence">
            <a:extLst>
              <a:ext uri="{FF2B5EF4-FFF2-40B4-BE49-F238E27FC236}">
                <a16:creationId xmlns:a16="http://schemas.microsoft.com/office/drawing/2014/main" id="{D3AAA12C-9D42-4F69-AE7F-5798C9EAB22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61757" y="1300450"/>
            <a:ext cx="3644323" cy="36443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126414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22629">
        <p159:morph option="byObject"/>
      </p:transition>
    </mc:Choice>
    <mc:Fallback xmlns="">
      <p:transition spd="slow" advTm="22629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910DEE9A-079C-F946-8285-B64C19DC537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62521" y="-3490316"/>
            <a:ext cx="9682613" cy="141121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83664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10247">
        <p159:morph option="byObject"/>
      </p:transition>
    </mc:Choice>
    <mc:Fallback xmlns="">
      <p:transition spd="slow" advTm="10247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572FAC0-18C7-0C40-A099-55B26C64E42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78452" y="-6620651"/>
            <a:ext cx="9561850" cy="139108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363239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11390">
        <p159:morph option="byObject"/>
      </p:transition>
    </mc:Choice>
    <mc:Fallback xmlns="">
      <p:transition spd="slow" advTm="11390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7152C8BD-1015-2C4B-A5E1-494EB34063E1}"/>
              </a:ext>
            </a:extLst>
          </p:cNvPr>
          <p:cNvSpPr/>
          <p:nvPr/>
        </p:nvSpPr>
        <p:spPr>
          <a:xfrm>
            <a:off x="2371059" y="1430048"/>
            <a:ext cx="4661711" cy="3293209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txBody>
          <a:bodyPr wrap="square" anchor="t">
            <a:spAutoFit/>
          </a:bodyPr>
          <a:lstStyle/>
          <a:p>
            <a:r>
              <a:rPr lang="en-US" sz="1600" b="1">
                <a:solidFill>
                  <a:srgbClr val="C00000"/>
                </a:solidFill>
                <a:latin typeface="Consolas"/>
              </a:rPr>
              <a:t>GET</a:t>
            </a:r>
            <a:br>
              <a:rPr lang="en-US" sz="1600">
                <a:solidFill>
                  <a:srgbClr val="C00000"/>
                </a:solidFill>
                <a:latin typeface="Consolas"/>
              </a:rPr>
            </a:br>
            <a:r>
              <a:rPr lang="en-US" sz="1600">
                <a:solidFill>
                  <a:srgbClr val="C00000"/>
                </a:solidFill>
                <a:latin typeface="Consolas"/>
              </a:rPr>
              <a:t>https://</a:t>
            </a:r>
            <a:r>
              <a:rPr lang="en-US" sz="1600" err="1">
                <a:solidFill>
                  <a:srgbClr val="C00000"/>
                </a:solidFill>
                <a:latin typeface="Consolas"/>
              </a:rPr>
              <a:t>webservices.amazon.com</a:t>
            </a:r>
            <a:r>
              <a:rPr lang="en-US" sz="1600">
                <a:solidFill>
                  <a:srgbClr val="C00000"/>
                </a:solidFill>
                <a:latin typeface="Consolas"/>
              </a:rPr>
              <a:t>/</a:t>
            </a:r>
            <a:r>
              <a:rPr lang="en-US" sz="1600" err="1">
                <a:solidFill>
                  <a:srgbClr val="C00000"/>
                </a:solidFill>
                <a:latin typeface="Consolas"/>
              </a:rPr>
              <a:t>onca</a:t>
            </a:r>
            <a:r>
              <a:rPr lang="en-US" sz="1600">
                <a:solidFill>
                  <a:srgbClr val="C00000"/>
                </a:solidFill>
                <a:latin typeface="Consolas"/>
              </a:rPr>
              <a:t>/xml?</a:t>
            </a:r>
          </a:p>
          <a:p>
            <a:r>
              <a:rPr lang="en-US" sz="1600" b="1">
                <a:solidFill>
                  <a:srgbClr val="C00000"/>
                </a:solidFill>
                <a:latin typeface="Consolas"/>
              </a:rPr>
              <a:t>Service</a:t>
            </a:r>
            <a:r>
              <a:rPr lang="en-US" sz="1600">
                <a:solidFill>
                  <a:srgbClr val="C00000"/>
                </a:solidFill>
                <a:latin typeface="Consolas"/>
              </a:rPr>
              <a:t>=</a:t>
            </a:r>
            <a:r>
              <a:rPr lang="en-US" sz="1600" err="1">
                <a:solidFill>
                  <a:srgbClr val="C00000"/>
                </a:solidFill>
                <a:latin typeface="Consolas"/>
              </a:rPr>
              <a:t>AWSECommerceService</a:t>
            </a:r>
            <a:r>
              <a:rPr lang="en-US" sz="1600">
                <a:solidFill>
                  <a:srgbClr val="C00000"/>
                </a:solidFill>
                <a:latin typeface="Consolas"/>
              </a:rPr>
              <a:t>&amp;</a:t>
            </a:r>
          </a:p>
          <a:p>
            <a:r>
              <a:rPr lang="en-US" sz="1600" b="1" err="1">
                <a:solidFill>
                  <a:srgbClr val="C00000"/>
                </a:solidFill>
                <a:latin typeface="Consolas"/>
              </a:rPr>
              <a:t>AWSAccessKeyId</a:t>
            </a:r>
            <a:r>
              <a:rPr lang="en-US" sz="1600">
                <a:solidFill>
                  <a:srgbClr val="C00000"/>
                </a:solidFill>
                <a:latin typeface="Consolas"/>
              </a:rPr>
              <a:t>=mY-Sup3r-s3cr3!-k3y&amp;</a:t>
            </a:r>
          </a:p>
          <a:p>
            <a:r>
              <a:rPr lang="en-US" sz="1600" b="1" err="1">
                <a:solidFill>
                  <a:srgbClr val="C00000"/>
                </a:solidFill>
                <a:latin typeface="Consolas"/>
              </a:rPr>
              <a:t>AssociateTag</a:t>
            </a:r>
            <a:r>
              <a:rPr lang="en-US" sz="1600">
                <a:solidFill>
                  <a:srgbClr val="C00000"/>
                </a:solidFill>
                <a:latin typeface="Consolas"/>
              </a:rPr>
              <a:t>=12345&amp;  </a:t>
            </a:r>
          </a:p>
          <a:p>
            <a:r>
              <a:rPr lang="en-US" sz="1600" b="1">
                <a:solidFill>
                  <a:srgbClr val="C00000"/>
                </a:solidFill>
                <a:latin typeface="Consolas"/>
              </a:rPr>
              <a:t>Operation</a:t>
            </a:r>
            <a:r>
              <a:rPr lang="en-US" sz="1600">
                <a:solidFill>
                  <a:srgbClr val="C00000"/>
                </a:solidFill>
                <a:latin typeface="Consolas"/>
              </a:rPr>
              <a:t>=</a:t>
            </a:r>
            <a:r>
              <a:rPr lang="en-US" sz="1600" err="1">
                <a:solidFill>
                  <a:srgbClr val="C00000"/>
                </a:solidFill>
                <a:latin typeface="Consolas"/>
              </a:rPr>
              <a:t>ItemLookup</a:t>
            </a:r>
            <a:r>
              <a:rPr lang="en-US" sz="1600">
                <a:solidFill>
                  <a:srgbClr val="C00000"/>
                </a:solidFill>
                <a:latin typeface="Consolas"/>
              </a:rPr>
              <a:t>&amp;</a:t>
            </a:r>
          </a:p>
          <a:p>
            <a:r>
              <a:rPr lang="en-US" sz="1600" b="1" err="1">
                <a:solidFill>
                  <a:srgbClr val="C00000"/>
                </a:solidFill>
                <a:latin typeface="Consolas"/>
              </a:rPr>
              <a:t>ItemId</a:t>
            </a:r>
            <a:r>
              <a:rPr lang="en-US" sz="1600">
                <a:solidFill>
                  <a:srgbClr val="C00000"/>
                </a:solidFill>
                <a:latin typeface="Consolas"/>
              </a:rPr>
              <a:t>=0316067938&amp;</a:t>
            </a:r>
          </a:p>
          <a:p>
            <a:r>
              <a:rPr lang="en-US" sz="1600" b="1" err="1">
                <a:solidFill>
                  <a:srgbClr val="C00000"/>
                </a:solidFill>
                <a:latin typeface="Consolas"/>
              </a:rPr>
              <a:t>ResponseGroup</a:t>
            </a:r>
            <a:r>
              <a:rPr lang="en-US" sz="1600">
                <a:solidFill>
                  <a:srgbClr val="C00000"/>
                </a:solidFill>
                <a:latin typeface="Consolas"/>
              </a:rPr>
              <a:t>=Reviews&amp;</a:t>
            </a:r>
          </a:p>
          <a:p>
            <a:r>
              <a:rPr lang="en-US" sz="1600" b="1" err="1">
                <a:solidFill>
                  <a:srgbClr val="C00000"/>
                </a:solidFill>
                <a:latin typeface="Consolas"/>
              </a:rPr>
              <a:t>TruncateReviewsAt</a:t>
            </a:r>
            <a:r>
              <a:rPr lang="en-US" sz="1600">
                <a:solidFill>
                  <a:srgbClr val="C00000"/>
                </a:solidFill>
                <a:latin typeface="Consolas"/>
              </a:rPr>
              <a:t>=256&amp;</a:t>
            </a:r>
          </a:p>
          <a:p>
            <a:r>
              <a:rPr lang="en-US" sz="1600" b="1" err="1">
                <a:solidFill>
                  <a:srgbClr val="C00000"/>
                </a:solidFill>
                <a:latin typeface="Consolas"/>
              </a:rPr>
              <a:t>IncludeReviewsSummary</a:t>
            </a:r>
            <a:r>
              <a:rPr lang="en-US" sz="1600">
                <a:solidFill>
                  <a:srgbClr val="C00000"/>
                </a:solidFill>
                <a:latin typeface="Consolas"/>
              </a:rPr>
              <a:t>=False&amp;</a:t>
            </a:r>
          </a:p>
          <a:p>
            <a:r>
              <a:rPr lang="en-US" sz="1600" b="1">
                <a:solidFill>
                  <a:srgbClr val="C00000"/>
                </a:solidFill>
                <a:latin typeface="Consolas"/>
              </a:rPr>
              <a:t>Version</a:t>
            </a:r>
            <a:r>
              <a:rPr lang="en-US" sz="1600">
                <a:solidFill>
                  <a:srgbClr val="C00000"/>
                </a:solidFill>
                <a:latin typeface="Consolas"/>
              </a:rPr>
              <a:t>=2013-08-01&amp;</a:t>
            </a:r>
          </a:p>
          <a:p>
            <a:r>
              <a:rPr lang="en-US" sz="1600" b="1">
                <a:solidFill>
                  <a:srgbClr val="C00000"/>
                </a:solidFill>
                <a:latin typeface="Consolas"/>
              </a:rPr>
              <a:t>Timestamp</a:t>
            </a:r>
            <a:r>
              <a:rPr lang="en-US" sz="1600">
                <a:solidFill>
                  <a:srgbClr val="C00000"/>
                </a:solidFill>
                <a:latin typeface="Consolas"/>
              </a:rPr>
              <a:t>=[</a:t>
            </a:r>
            <a:r>
              <a:rPr lang="en-US" sz="1600" err="1">
                <a:solidFill>
                  <a:srgbClr val="C00000"/>
                </a:solidFill>
                <a:latin typeface="Consolas"/>
              </a:rPr>
              <a:t>YYYY-MM-DDThh:mm:ssZ</a:t>
            </a:r>
            <a:r>
              <a:rPr lang="en-US" sz="1600">
                <a:solidFill>
                  <a:srgbClr val="C00000"/>
                </a:solidFill>
                <a:latin typeface="Consolas"/>
              </a:rPr>
              <a:t>]&amp;</a:t>
            </a:r>
            <a:endParaRPr lang="en-US">
              <a:solidFill>
                <a:srgbClr val="000000"/>
              </a:solidFill>
              <a:latin typeface="Calibri" panose="020F0502020204030204"/>
              <a:cs typeface="Calibri" panose="020F0502020204030204"/>
            </a:endParaRPr>
          </a:p>
          <a:p>
            <a:r>
              <a:rPr lang="en-US" sz="1600" b="1">
                <a:solidFill>
                  <a:srgbClr val="C00000"/>
                </a:solidFill>
                <a:latin typeface="Consolas"/>
              </a:rPr>
              <a:t>Signature</a:t>
            </a:r>
            <a:r>
              <a:rPr lang="en-US" sz="1600">
                <a:solidFill>
                  <a:srgbClr val="C00000"/>
                </a:solidFill>
                <a:latin typeface="Consolas"/>
              </a:rPr>
              <a:t>=[Request Signature]</a:t>
            </a:r>
            <a:endParaRPr lang="en-US">
              <a:solidFill>
                <a:srgbClr val="000000"/>
              </a:solidFill>
              <a:latin typeface="Calibri" panose="020F0502020204030204"/>
              <a:cs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76254639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80991">
        <p159:morph option="byObject"/>
      </p:transition>
    </mc:Choice>
    <mc:Fallback xmlns="">
      <p:transition spd="slow" advTm="80991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el 1">
            <a:extLst>
              <a:ext uri="{FF2B5EF4-FFF2-40B4-BE49-F238E27FC236}">
                <a16:creationId xmlns:a16="http://schemas.microsoft.com/office/drawing/2014/main" id="{62EC9830-321F-4BD1-8AC7-5CFCC384DD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4038" y="394637"/>
            <a:ext cx="8079760" cy="5100816"/>
          </a:xfrm>
        </p:spPr>
        <p:txBody>
          <a:bodyPr>
            <a:normAutofit/>
          </a:bodyPr>
          <a:lstStyle/>
          <a:p>
            <a:pPr algn="ctr"/>
            <a:r>
              <a:rPr lang="en-US" sz="4000" dirty="0">
                <a:solidFill>
                  <a:srgbClr val="C00000"/>
                </a:solidFill>
                <a:latin typeface="Arial Black"/>
                <a:cs typeface="Calibri Light"/>
              </a:rPr>
              <a:t>What is GraphQL?</a:t>
            </a:r>
            <a:endParaRPr lang="en-US" sz="3200" b="1" dirty="0">
              <a:solidFill>
                <a:srgbClr val="C00000"/>
              </a:solidFill>
              <a:latin typeface="Arial Black"/>
              <a:cs typeface="Calibri Light"/>
            </a:endParaRPr>
          </a:p>
        </p:txBody>
      </p:sp>
    </p:spTree>
    <p:extLst>
      <p:ext uri="{BB962C8B-B14F-4D97-AF65-F5344CB8AC3E}">
        <p14:creationId xmlns:p14="http://schemas.microsoft.com/office/powerpoint/2010/main" val="268735570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26664">
        <p159:morph option="byObject"/>
      </p:transition>
    </mc:Choice>
    <mc:Fallback xmlns="">
      <p:transition spd="slow" advTm="26664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el 1">
            <a:extLst>
              <a:ext uri="{FF2B5EF4-FFF2-40B4-BE49-F238E27FC236}">
                <a16:creationId xmlns:a16="http://schemas.microsoft.com/office/drawing/2014/main" id="{023BB5C4-1F0D-434D-ABCA-EFC29C0E21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4039" y="2640515"/>
            <a:ext cx="8079760" cy="964193"/>
          </a:xfrm>
        </p:spPr>
        <p:txBody>
          <a:bodyPr>
            <a:normAutofit/>
          </a:bodyPr>
          <a:lstStyle/>
          <a:p>
            <a:pPr algn="ctr"/>
            <a:r>
              <a:rPr lang="en-US" sz="4000">
                <a:solidFill>
                  <a:srgbClr val="C00000"/>
                </a:solidFill>
                <a:latin typeface="Arial Black"/>
                <a:cs typeface="Calibri Light"/>
              </a:rPr>
              <a:t>GraphQL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9E2A73A-ABDE-0145-9147-34B992BDA977}"/>
              </a:ext>
            </a:extLst>
          </p:cNvPr>
          <p:cNvSpPr txBox="1"/>
          <p:nvPr/>
        </p:nvSpPr>
        <p:spPr>
          <a:xfrm>
            <a:off x="4329085" y="1425460"/>
            <a:ext cx="4651423" cy="46166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2400">
                <a:solidFill>
                  <a:srgbClr val="BF9000"/>
                </a:solidFill>
                <a:latin typeface="Arial Black"/>
              </a:rPr>
              <a:t>No over- or under-fetching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D0E5BB63-998F-F548-BC14-CC06BBD671CF}"/>
              </a:ext>
            </a:extLst>
          </p:cNvPr>
          <p:cNvSpPr/>
          <p:nvPr/>
        </p:nvSpPr>
        <p:spPr>
          <a:xfrm>
            <a:off x="756019" y="4050830"/>
            <a:ext cx="1883259" cy="369332"/>
          </a:xfrm>
          <a:prstGeom prst="rect">
            <a:avLst/>
          </a:prstGeom>
        </p:spPr>
        <p:txBody>
          <a:bodyPr wrap="square" anchor="t">
            <a:spAutoFit/>
          </a:bodyPr>
          <a:lstStyle/>
          <a:p>
            <a:pPr algn="ctr"/>
            <a:r>
              <a:rPr lang="en-US">
                <a:solidFill>
                  <a:schemeClr val="accent4">
                    <a:lumMod val="75000"/>
                  </a:schemeClr>
                </a:solidFill>
                <a:latin typeface="Arial Black"/>
              </a:rPr>
              <a:t>One Request</a:t>
            </a:r>
            <a:endParaRPr lang="en-US">
              <a:solidFill>
                <a:schemeClr val="accent4">
                  <a:lumMod val="75000"/>
                </a:schemeClr>
              </a:solidFill>
              <a:latin typeface="Arial Black"/>
              <a:cs typeface="Calibri" panose="020F0502020204030204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75C4B46-8298-5444-965B-FEB0A3CA5465}"/>
              </a:ext>
            </a:extLst>
          </p:cNvPr>
          <p:cNvSpPr/>
          <p:nvPr/>
        </p:nvSpPr>
        <p:spPr>
          <a:xfrm>
            <a:off x="4743545" y="4453384"/>
            <a:ext cx="2961388" cy="523220"/>
          </a:xfrm>
          <a:prstGeom prst="rect">
            <a:avLst/>
          </a:prstGeom>
        </p:spPr>
        <p:txBody>
          <a:bodyPr wrap="square" anchor="t">
            <a:spAutoFit/>
          </a:bodyPr>
          <a:lstStyle/>
          <a:p>
            <a:pPr algn="ctr"/>
            <a:r>
              <a:rPr lang="en-US" sz="2800">
                <a:solidFill>
                  <a:srgbClr val="2E75B5"/>
                </a:solidFill>
                <a:latin typeface="Arial Black"/>
              </a:rPr>
              <a:t>Type System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41DD55C9-FE8F-5349-9E29-338218071A3B}"/>
              </a:ext>
            </a:extLst>
          </p:cNvPr>
          <p:cNvSpPr/>
          <p:nvPr/>
        </p:nvSpPr>
        <p:spPr>
          <a:xfrm>
            <a:off x="6934816" y="3679390"/>
            <a:ext cx="1932317" cy="307777"/>
          </a:xfrm>
          <a:prstGeom prst="rect">
            <a:avLst/>
          </a:prstGeom>
        </p:spPr>
        <p:txBody>
          <a:bodyPr wrap="square" anchor="t">
            <a:spAutoFit/>
          </a:bodyPr>
          <a:lstStyle/>
          <a:p>
            <a:pPr algn="ctr"/>
            <a:r>
              <a:rPr lang="en-US" sz="1400" dirty="0">
                <a:solidFill>
                  <a:srgbClr val="C55A11"/>
                </a:solidFill>
                <a:latin typeface="Arial Black"/>
              </a:rPr>
              <a:t>No versioning</a:t>
            </a:r>
            <a:endParaRPr lang="en-US" sz="1400" dirty="0">
              <a:solidFill>
                <a:srgbClr val="C55A11"/>
              </a:solidFill>
              <a:latin typeface="Arial Black"/>
              <a:cs typeface="Calibri" panose="020F0502020204030204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75D00953-908D-A244-BFA5-F9A4DE7A2527}"/>
              </a:ext>
            </a:extLst>
          </p:cNvPr>
          <p:cNvSpPr/>
          <p:nvPr/>
        </p:nvSpPr>
        <p:spPr>
          <a:xfrm>
            <a:off x="1022893" y="1793538"/>
            <a:ext cx="2346946" cy="523220"/>
          </a:xfrm>
          <a:prstGeom prst="rect">
            <a:avLst/>
          </a:prstGeom>
        </p:spPr>
        <p:txBody>
          <a:bodyPr wrap="square" anchor="t">
            <a:spAutoFit/>
          </a:bodyPr>
          <a:lstStyle/>
          <a:p>
            <a:pPr algn="ctr"/>
            <a:r>
              <a:rPr lang="en-US" sz="2800">
                <a:solidFill>
                  <a:srgbClr val="538135"/>
                </a:solidFill>
                <a:latin typeface="Arial Black"/>
              </a:rPr>
              <a:t>Simplicity</a:t>
            </a:r>
            <a:endParaRPr lang="en-US" sz="2800">
              <a:solidFill>
                <a:srgbClr val="538135"/>
              </a:solidFill>
              <a:latin typeface="Arial Black"/>
              <a:cs typeface="Calibri" panose="020F0502020204030204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97447FB-63F5-0A44-84B0-C2135FFF3202}"/>
              </a:ext>
            </a:extLst>
          </p:cNvPr>
          <p:cNvSpPr/>
          <p:nvPr/>
        </p:nvSpPr>
        <p:spPr>
          <a:xfrm>
            <a:off x="2194313" y="594780"/>
            <a:ext cx="2438957" cy="338554"/>
          </a:xfrm>
          <a:prstGeom prst="rect">
            <a:avLst/>
          </a:prstGeom>
        </p:spPr>
        <p:txBody>
          <a:bodyPr wrap="square" anchor="t">
            <a:spAutoFit/>
          </a:bodyPr>
          <a:lstStyle/>
          <a:p>
            <a:pPr algn="ctr"/>
            <a:r>
              <a:rPr lang="en-US" sz="1600" b="0" i="0" u="none" strike="noStrike" dirty="0">
                <a:solidFill>
                  <a:srgbClr val="2E75B5"/>
                </a:solidFill>
                <a:effectLst/>
                <a:latin typeface="Arial Black"/>
              </a:rPr>
              <a:t>One Endpoint</a:t>
            </a:r>
            <a:endParaRPr lang="en-US" sz="1600" dirty="0">
              <a:solidFill>
                <a:srgbClr val="2E75B5"/>
              </a:solidFill>
              <a:latin typeface="Arial Black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0B8D231-622F-4A01-B4E1-B29DBEC21052}"/>
              </a:ext>
            </a:extLst>
          </p:cNvPr>
          <p:cNvSpPr/>
          <p:nvPr/>
        </p:nvSpPr>
        <p:spPr>
          <a:xfrm>
            <a:off x="1525824" y="5153835"/>
            <a:ext cx="2607843" cy="276999"/>
          </a:xfrm>
          <a:prstGeom prst="rect">
            <a:avLst/>
          </a:prstGeom>
        </p:spPr>
        <p:txBody>
          <a:bodyPr wrap="square" anchor="t">
            <a:spAutoFit/>
          </a:bodyPr>
          <a:lstStyle/>
          <a:p>
            <a:pPr algn="ctr"/>
            <a:r>
              <a:rPr lang="en-US" sz="1200">
                <a:solidFill>
                  <a:srgbClr val="538135"/>
                </a:solidFill>
                <a:latin typeface="Arial Black"/>
              </a:rPr>
              <a:t>Documentation</a:t>
            </a:r>
            <a:endParaRPr lang="en-US" sz="1200">
              <a:solidFill>
                <a:srgbClr val="538135"/>
              </a:solidFill>
              <a:latin typeface="Arial Black"/>
              <a:cs typeface="Calibri" panose="020F0502020204030204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1D974CD-006D-BD46-A16D-FF553FE9EC25}"/>
              </a:ext>
            </a:extLst>
          </p:cNvPr>
          <p:cNvSpPr/>
          <p:nvPr/>
        </p:nvSpPr>
        <p:spPr>
          <a:xfrm>
            <a:off x="897428" y="3074149"/>
            <a:ext cx="1932317" cy="307777"/>
          </a:xfrm>
          <a:prstGeom prst="rect">
            <a:avLst/>
          </a:prstGeom>
        </p:spPr>
        <p:txBody>
          <a:bodyPr wrap="square" anchor="t">
            <a:spAutoFit/>
          </a:bodyPr>
          <a:lstStyle/>
          <a:p>
            <a:pPr algn="ctr"/>
            <a:r>
              <a:rPr lang="en-US" sz="1400">
                <a:solidFill>
                  <a:srgbClr val="C55A11"/>
                </a:solidFill>
                <a:latin typeface="Arial Black"/>
              </a:rPr>
              <a:t>Predictability</a:t>
            </a:r>
            <a:endParaRPr lang="en-US" sz="1400">
              <a:solidFill>
                <a:srgbClr val="C55A11"/>
              </a:solidFill>
              <a:latin typeface="Arial Black"/>
              <a:cs typeface="Calibri" panose="020F0502020204030204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CD8ABAED-925A-5049-8B7B-CF5143D1C187}"/>
              </a:ext>
            </a:extLst>
          </p:cNvPr>
          <p:cNvSpPr/>
          <p:nvPr/>
        </p:nvSpPr>
        <p:spPr>
          <a:xfrm>
            <a:off x="5926675" y="2471238"/>
            <a:ext cx="2438957" cy="338554"/>
          </a:xfrm>
          <a:prstGeom prst="rect">
            <a:avLst/>
          </a:prstGeom>
        </p:spPr>
        <p:txBody>
          <a:bodyPr wrap="square" anchor="t">
            <a:spAutoFit/>
          </a:bodyPr>
          <a:lstStyle/>
          <a:p>
            <a:pPr algn="ctr"/>
            <a:r>
              <a:rPr lang="en-US" sz="1600" b="0" i="0" u="none" strike="noStrike" dirty="0">
                <a:solidFill>
                  <a:srgbClr val="2E75B5"/>
                </a:solidFill>
                <a:effectLst/>
                <a:latin typeface="Arial Black"/>
              </a:rPr>
              <a:t>Real-time</a:t>
            </a:r>
            <a:endParaRPr lang="en-US" sz="1600" dirty="0">
              <a:solidFill>
                <a:srgbClr val="2E75B5"/>
              </a:solidFill>
              <a:latin typeface="Arial Black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7646990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88513">
        <p159:morph option="byObject"/>
      </p:transition>
    </mc:Choice>
    <mc:Fallback xmlns="">
      <p:transition spd="slow" advTm="88513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6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5" grpId="0"/>
      <p:bldP spid="7" grpId="0"/>
      <p:bldP spid="8" grpId="0"/>
      <p:bldP spid="9" grpId="0"/>
      <p:bldP spid="10" grpId="0"/>
      <p:bldP spid="12" grpId="0"/>
      <p:bldP spid="14" grpId="0"/>
      <p:bldP spid="13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el 1">
            <a:extLst>
              <a:ext uri="{FF2B5EF4-FFF2-40B4-BE49-F238E27FC236}">
                <a16:creationId xmlns:a16="http://schemas.microsoft.com/office/drawing/2014/main" id="{023BB5C4-1F0D-434D-ABCA-EFC29C0E21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4039" y="2640515"/>
            <a:ext cx="8079760" cy="964193"/>
          </a:xfrm>
        </p:spPr>
        <p:txBody>
          <a:bodyPr>
            <a:normAutofit/>
          </a:bodyPr>
          <a:lstStyle/>
          <a:p>
            <a:pPr algn="ctr"/>
            <a:r>
              <a:rPr lang="en-US" sz="4000">
                <a:solidFill>
                  <a:srgbClr val="C00000"/>
                </a:solidFill>
                <a:latin typeface="Arial Black"/>
                <a:cs typeface="Calibri Light"/>
              </a:rPr>
              <a:t>Demo</a:t>
            </a:r>
          </a:p>
        </p:txBody>
      </p:sp>
    </p:spTree>
    <p:extLst>
      <p:ext uri="{BB962C8B-B14F-4D97-AF65-F5344CB8AC3E}">
        <p14:creationId xmlns:p14="http://schemas.microsoft.com/office/powerpoint/2010/main" val="11966583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3057">
        <p159:morph option="byObject"/>
      </p:transition>
    </mc:Choice>
    <mc:Fallback xmlns="">
      <p:transition spd="slow" advTm="3057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D1F7DED-6496-514B-B2FF-ED25C21B845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736893" y="-1"/>
            <a:ext cx="11104731" cy="6245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750183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0897E739-A050-4149-9C18-FE80387BE3B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90296897"/>
              </p:ext>
            </p:extLst>
          </p:nvPr>
        </p:nvGraphicFramePr>
        <p:xfrm>
          <a:off x="738187" y="791309"/>
          <a:ext cx="7667625" cy="2278643"/>
        </p:xfrm>
        <a:graphic>
          <a:graphicData uri="http://schemas.openxmlformats.org/drawingml/2006/table">
            <a:tbl>
              <a:tblPr firstRow="1" bandRow="1">
                <a:noFill/>
                <a:tableStyleId>{5C22544A-7EE6-4342-B048-85BDC9FD1C3A}</a:tableStyleId>
              </a:tblPr>
              <a:tblGrid>
                <a:gridCol w="3149278">
                  <a:extLst>
                    <a:ext uri="{9D8B030D-6E8A-4147-A177-3AD203B41FA5}">
                      <a16:colId xmlns:a16="http://schemas.microsoft.com/office/drawing/2014/main" val="4285046454"/>
                    </a:ext>
                  </a:extLst>
                </a:gridCol>
                <a:gridCol w="2182774">
                  <a:extLst>
                    <a:ext uri="{9D8B030D-6E8A-4147-A177-3AD203B41FA5}">
                      <a16:colId xmlns:a16="http://schemas.microsoft.com/office/drawing/2014/main" val="1142893055"/>
                    </a:ext>
                  </a:extLst>
                </a:gridCol>
                <a:gridCol w="2335573">
                  <a:extLst>
                    <a:ext uri="{9D8B030D-6E8A-4147-A177-3AD203B41FA5}">
                      <a16:colId xmlns:a16="http://schemas.microsoft.com/office/drawing/2014/main" val="1902999685"/>
                    </a:ext>
                  </a:extLst>
                </a:gridCol>
              </a:tblGrid>
              <a:tr h="516549">
                <a:tc>
                  <a:txBody>
                    <a:bodyPr/>
                    <a:lstStyle/>
                    <a:p>
                      <a:endParaRPr lang="en-US" sz="17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210836" marR="105418" marT="105418" marB="105418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9525" cap="flat" cmpd="sng" algn="ctr">
                      <a:solidFill>
                        <a:srgbClr val="D8DCDC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7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210836" marR="105418" marT="105418" marB="105418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9525" cap="flat" cmpd="sng" algn="ctr">
                      <a:solidFill>
                        <a:srgbClr val="D8DCDC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7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210836" marR="105418" marT="105418" marB="105418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9525" cap="flat" cmpd="sng" algn="ctr">
                      <a:solidFill>
                        <a:srgbClr val="D8DCDC"/>
                      </a:solidFill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69459031"/>
                  </a:ext>
                </a:extLst>
              </a:tr>
              <a:tr h="516549">
                <a:tc>
                  <a:txBody>
                    <a:bodyPr/>
                    <a:lstStyle/>
                    <a:p>
                      <a:endParaRPr lang="en-US" sz="17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210836" marR="105418" marT="105418" marB="105418">
                    <a:lnL w="9525" cap="flat" cmpd="sng" algn="ctr">
                      <a:solidFill>
                        <a:srgbClr val="D8DCDC"/>
                      </a:solidFill>
                      <a:prstDash val="solid"/>
                    </a:lnL>
                    <a:lnR w="9525" cap="flat" cmpd="sng" algn="ctr">
                      <a:solidFill>
                        <a:srgbClr val="D8DCDC"/>
                      </a:solidFill>
                      <a:prstDash val="solid"/>
                    </a:lnR>
                    <a:lnT w="9525" cap="flat" cmpd="sng" algn="ctr">
                      <a:solidFill>
                        <a:srgbClr val="D8DCDC"/>
                      </a:solidFill>
                      <a:prstDash val="solid"/>
                    </a:lnT>
                    <a:lnB w="9525" cap="flat" cmpd="sng" algn="ctr">
                      <a:solidFill>
                        <a:srgbClr val="D8DCDC"/>
                      </a:solidFill>
                      <a:prstDash val="solid"/>
                    </a:lnB>
                    <a:solidFill>
                      <a:srgbClr val="D8DEDC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7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210836" marR="105418" marT="105418" marB="105418">
                    <a:lnL w="9525" cap="flat" cmpd="sng" algn="ctr">
                      <a:solidFill>
                        <a:srgbClr val="D8DCDC"/>
                      </a:solidFill>
                      <a:prstDash val="solid"/>
                    </a:lnL>
                    <a:lnR w="9525" cap="flat" cmpd="sng" algn="ctr">
                      <a:solidFill>
                        <a:srgbClr val="D8DCDC"/>
                      </a:solidFill>
                      <a:prstDash val="solid"/>
                    </a:lnR>
                    <a:lnT w="9525" cap="flat" cmpd="sng" algn="ctr">
                      <a:solidFill>
                        <a:srgbClr val="D8DCDC"/>
                      </a:solidFill>
                      <a:prstDash val="solid"/>
                    </a:lnT>
                    <a:lnB w="9525" cap="flat" cmpd="sng" algn="ctr">
                      <a:solidFill>
                        <a:srgbClr val="D8DCDC"/>
                      </a:solidFill>
                      <a:prstDash val="solid"/>
                    </a:lnB>
                    <a:solidFill>
                      <a:srgbClr val="D8DEDC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7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210836" marR="105418" marT="105418" marB="105418">
                    <a:lnL w="9525" cap="flat" cmpd="sng" algn="ctr">
                      <a:solidFill>
                        <a:srgbClr val="D8DCDC"/>
                      </a:solidFill>
                      <a:prstDash val="solid"/>
                    </a:lnL>
                    <a:lnR w="9525" cap="flat" cmpd="sng" algn="ctr">
                      <a:solidFill>
                        <a:srgbClr val="D8DCDC"/>
                      </a:solidFill>
                      <a:prstDash val="solid"/>
                    </a:lnR>
                    <a:lnT w="9525" cap="flat" cmpd="sng" algn="ctr">
                      <a:solidFill>
                        <a:srgbClr val="D8DCDC"/>
                      </a:solidFill>
                      <a:prstDash val="solid"/>
                    </a:lnT>
                    <a:lnB w="9525" cap="flat" cmpd="sng" algn="ctr">
                      <a:solidFill>
                        <a:srgbClr val="D8DCDC"/>
                      </a:solidFill>
                      <a:prstDash val="solid"/>
                    </a:lnB>
                    <a:solidFill>
                      <a:srgbClr val="D8DEDC">
                        <a:alpha val="2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13847294"/>
                  </a:ext>
                </a:extLst>
              </a:tr>
              <a:tr h="516549">
                <a:tc>
                  <a:txBody>
                    <a:bodyPr/>
                    <a:lstStyle/>
                    <a:p>
                      <a:endParaRPr lang="en-US" sz="17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210836" marR="105418" marT="105418" marB="105418">
                    <a:lnL w="9525" cap="flat" cmpd="sng" algn="ctr">
                      <a:solidFill>
                        <a:srgbClr val="D8DEDC"/>
                      </a:solidFill>
                      <a:prstDash val="solid"/>
                    </a:lnL>
                    <a:lnR w="9525" cap="flat" cmpd="sng" algn="ctr">
                      <a:solidFill>
                        <a:srgbClr val="D8DEDC"/>
                      </a:solidFill>
                      <a:prstDash val="solid"/>
                    </a:lnR>
                    <a:lnT w="9525" cap="flat" cmpd="sng" algn="ctr">
                      <a:solidFill>
                        <a:srgbClr val="D8DCDC"/>
                      </a:solidFill>
                      <a:prstDash val="solid"/>
                    </a:lnT>
                    <a:lnB w="9525" cap="flat" cmpd="sng" algn="ctr">
                      <a:solidFill>
                        <a:srgbClr val="D8DCDC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7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210836" marR="105418" marT="105418" marB="105418">
                    <a:lnL w="9525" cap="flat" cmpd="sng" algn="ctr">
                      <a:solidFill>
                        <a:srgbClr val="D8DEDC"/>
                      </a:solidFill>
                      <a:prstDash val="solid"/>
                    </a:lnL>
                    <a:lnR w="9525" cap="flat" cmpd="sng" algn="ctr">
                      <a:solidFill>
                        <a:srgbClr val="D8DEDC"/>
                      </a:solidFill>
                      <a:prstDash val="solid"/>
                    </a:lnR>
                    <a:lnT w="9525" cap="flat" cmpd="sng" algn="ctr">
                      <a:solidFill>
                        <a:srgbClr val="D8DCDC"/>
                      </a:solidFill>
                      <a:prstDash val="solid"/>
                    </a:lnT>
                    <a:lnB w="9525" cap="flat" cmpd="sng" algn="ctr">
                      <a:solidFill>
                        <a:srgbClr val="D8DCDC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83265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7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PUT, POST, PATCH DELETE</a:t>
                      </a:r>
                    </a:p>
                  </a:txBody>
                  <a:tcPr marL="210836" marR="105418" marT="105418" marB="105418">
                    <a:lnL w="9525" cap="flat" cmpd="sng" algn="ctr">
                      <a:solidFill>
                        <a:srgbClr val="D8DEDC"/>
                      </a:solidFill>
                      <a:prstDash val="solid"/>
                    </a:lnL>
                    <a:lnR w="9525" cap="flat" cmpd="sng" algn="ctr">
                      <a:solidFill>
                        <a:srgbClr val="D8DEDC"/>
                      </a:solidFill>
                      <a:prstDash val="solid"/>
                    </a:lnR>
                    <a:lnT w="9525" cap="flat" cmpd="sng" algn="ctr">
                      <a:solidFill>
                        <a:srgbClr val="D8DCDC"/>
                      </a:solidFill>
                      <a:prstDash val="solid"/>
                    </a:lnT>
                    <a:lnB w="9525" cap="flat" cmpd="sng" algn="ctr">
                      <a:solidFill>
                        <a:srgbClr val="D8DCDC"/>
                      </a:solidFill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78368777"/>
                  </a:ext>
                </a:extLst>
              </a:tr>
              <a:tr h="516549">
                <a:tc>
                  <a:txBody>
                    <a:bodyPr/>
                    <a:lstStyle/>
                    <a:p>
                      <a:r>
                        <a:rPr lang="en-US" sz="17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Events</a:t>
                      </a:r>
                    </a:p>
                  </a:txBody>
                  <a:tcPr marL="210836" marR="105418" marT="105418" marB="105418">
                    <a:lnL w="9525" cap="flat" cmpd="sng" algn="ctr">
                      <a:solidFill>
                        <a:srgbClr val="D8DCDC"/>
                      </a:solidFill>
                      <a:prstDash val="solid"/>
                    </a:lnL>
                    <a:lnR w="9525" cap="flat" cmpd="sng" algn="ctr">
                      <a:solidFill>
                        <a:srgbClr val="D8DCDC"/>
                      </a:solidFill>
                      <a:prstDash val="solid"/>
                    </a:lnR>
                    <a:lnT w="9525" cap="flat" cmpd="sng" algn="ctr">
                      <a:solidFill>
                        <a:srgbClr val="D8DCDC"/>
                      </a:solidFill>
                      <a:prstDash val="solid"/>
                    </a:lnT>
                    <a:lnB w="9525" cap="flat" cmpd="sng" algn="ctr">
                      <a:solidFill>
                        <a:srgbClr val="D8DCDC"/>
                      </a:solidFill>
                      <a:prstDash val="solid"/>
                    </a:lnB>
                    <a:solidFill>
                      <a:srgbClr val="D8DEDC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7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Subscriptions</a:t>
                      </a:r>
                    </a:p>
                  </a:txBody>
                  <a:tcPr marL="210836" marR="105418" marT="105418" marB="105418">
                    <a:lnL w="9525" cap="flat" cmpd="sng" algn="ctr">
                      <a:solidFill>
                        <a:srgbClr val="D8DCDC"/>
                      </a:solidFill>
                      <a:prstDash val="solid"/>
                    </a:lnL>
                    <a:lnR w="9525" cap="flat" cmpd="sng" algn="ctr">
                      <a:solidFill>
                        <a:srgbClr val="D8DCDC"/>
                      </a:solidFill>
                      <a:prstDash val="solid"/>
                    </a:lnR>
                    <a:lnT w="9525" cap="flat" cmpd="sng" algn="ctr">
                      <a:solidFill>
                        <a:srgbClr val="D8DCDC"/>
                      </a:solidFill>
                      <a:prstDash val="solid"/>
                    </a:lnT>
                    <a:lnB w="9525" cap="flat" cmpd="sng" algn="ctr">
                      <a:solidFill>
                        <a:srgbClr val="D8DCDC"/>
                      </a:solidFill>
                      <a:prstDash val="solid"/>
                    </a:lnB>
                    <a:solidFill>
                      <a:srgbClr val="D8DEDC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7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N/A</a:t>
                      </a:r>
                    </a:p>
                  </a:txBody>
                  <a:tcPr marL="210836" marR="105418" marT="105418" marB="105418">
                    <a:lnL w="9525" cap="flat" cmpd="sng" algn="ctr">
                      <a:solidFill>
                        <a:srgbClr val="D8DCDC"/>
                      </a:solidFill>
                      <a:prstDash val="solid"/>
                    </a:lnL>
                    <a:lnR w="9525" cap="flat" cmpd="sng" algn="ctr">
                      <a:solidFill>
                        <a:srgbClr val="D8DCDC"/>
                      </a:solidFill>
                      <a:prstDash val="solid"/>
                    </a:lnR>
                    <a:lnT w="9525" cap="flat" cmpd="sng" algn="ctr">
                      <a:solidFill>
                        <a:srgbClr val="D8DCDC"/>
                      </a:solidFill>
                      <a:prstDash val="solid"/>
                    </a:lnT>
                    <a:lnB w="9525" cap="flat" cmpd="sng" algn="ctr">
                      <a:solidFill>
                        <a:srgbClr val="D8DCDC"/>
                      </a:solidFill>
                      <a:prstDash val="solid"/>
                    </a:lnB>
                    <a:solidFill>
                      <a:srgbClr val="D8DEDC">
                        <a:alpha val="2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7008786"/>
                  </a:ext>
                </a:extLst>
              </a:tr>
            </a:tbl>
          </a:graphicData>
        </a:graphic>
      </p:graphicFrame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2B28A1FC-8656-F447-9715-0E6D60746C8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77152345"/>
              </p:ext>
            </p:extLst>
          </p:nvPr>
        </p:nvGraphicFramePr>
        <p:xfrm>
          <a:off x="738187" y="791309"/>
          <a:ext cx="7667625" cy="1762094"/>
        </p:xfrm>
        <a:graphic>
          <a:graphicData uri="http://schemas.openxmlformats.org/drawingml/2006/table">
            <a:tbl>
              <a:tblPr firstRow="1" bandRow="1">
                <a:noFill/>
                <a:tableStyleId>{5C22544A-7EE6-4342-B048-85BDC9FD1C3A}</a:tableStyleId>
              </a:tblPr>
              <a:tblGrid>
                <a:gridCol w="3149278">
                  <a:extLst>
                    <a:ext uri="{9D8B030D-6E8A-4147-A177-3AD203B41FA5}">
                      <a16:colId xmlns:a16="http://schemas.microsoft.com/office/drawing/2014/main" val="4285046454"/>
                    </a:ext>
                  </a:extLst>
                </a:gridCol>
                <a:gridCol w="2182774">
                  <a:extLst>
                    <a:ext uri="{9D8B030D-6E8A-4147-A177-3AD203B41FA5}">
                      <a16:colId xmlns:a16="http://schemas.microsoft.com/office/drawing/2014/main" val="1142893055"/>
                    </a:ext>
                  </a:extLst>
                </a:gridCol>
                <a:gridCol w="2335573">
                  <a:extLst>
                    <a:ext uri="{9D8B030D-6E8A-4147-A177-3AD203B41FA5}">
                      <a16:colId xmlns:a16="http://schemas.microsoft.com/office/drawing/2014/main" val="1902999685"/>
                    </a:ext>
                  </a:extLst>
                </a:gridCol>
              </a:tblGrid>
              <a:tr h="516549">
                <a:tc>
                  <a:txBody>
                    <a:bodyPr/>
                    <a:lstStyle/>
                    <a:p>
                      <a:endParaRPr lang="en-US" sz="17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210836" marR="105418" marT="105418" marB="105418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9525" cap="flat" cmpd="sng" algn="ctr">
                      <a:solidFill>
                        <a:srgbClr val="D8DCDC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7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210836" marR="105418" marT="105418" marB="105418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9525" cap="flat" cmpd="sng" algn="ctr">
                      <a:solidFill>
                        <a:srgbClr val="D8DCDC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7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210836" marR="105418" marT="105418" marB="105418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9525" cap="flat" cmpd="sng" algn="ctr">
                      <a:solidFill>
                        <a:srgbClr val="D8DCDC"/>
                      </a:solidFill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69459031"/>
                  </a:ext>
                </a:extLst>
              </a:tr>
              <a:tr h="516549">
                <a:tc>
                  <a:txBody>
                    <a:bodyPr/>
                    <a:lstStyle/>
                    <a:p>
                      <a:endParaRPr lang="en-US" sz="17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210836" marR="105418" marT="105418" marB="105418">
                    <a:lnL w="9525" cap="flat" cmpd="sng" algn="ctr">
                      <a:solidFill>
                        <a:srgbClr val="D8DCDC"/>
                      </a:solidFill>
                      <a:prstDash val="solid"/>
                    </a:lnL>
                    <a:lnR w="9525" cap="flat" cmpd="sng" algn="ctr">
                      <a:solidFill>
                        <a:srgbClr val="D8DCDC"/>
                      </a:solidFill>
                      <a:prstDash val="solid"/>
                    </a:lnR>
                    <a:lnT w="9525" cap="flat" cmpd="sng" algn="ctr">
                      <a:solidFill>
                        <a:srgbClr val="D8DCDC"/>
                      </a:solidFill>
                      <a:prstDash val="solid"/>
                    </a:lnT>
                    <a:lnB w="9525" cap="flat" cmpd="sng" algn="ctr">
                      <a:solidFill>
                        <a:srgbClr val="D8DCDC"/>
                      </a:solidFill>
                      <a:prstDash val="solid"/>
                    </a:lnB>
                    <a:solidFill>
                      <a:srgbClr val="D8DEDC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7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210836" marR="105418" marT="105418" marB="105418">
                    <a:lnL w="9525" cap="flat" cmpd="sng" algn="ctr">
                      <a:solidFill>
                        <a:srgbClr val="D8DCDC"/>
                      </a:solidFill>
                      <a:prstDash val="solid"/>
                    </a:lnL>
                    <a:lnR w="9525" cap="flat" cmpd="sng" algn="ctr">
                      <a:solidFill>
                        <a:srgbClr val="D8DCDC"/>
                      </a:solidFill>
                      <a:prstDash val="solid"/>
                    </a:lnR>
                    <a:lnT w="9525" cap="flat" cmpd="sng" algn="ctr">
                      <a:solidFill>
                        <a:srgbClr val="D8DCDC"/>
                      </a:solidFill>
                      <a:prstDash val="solid"/>
                    </a:lnT>
                    <a:lnB w="9525" cap="flat" cmpd="sng" algn="ctr">
                      <a:solidFill>
                        <a:srgbClr val="D8DCDC"/>
                      </a:solidFill>
                      <a:prstDash val="solid"/>
                    </a:lnB>
                    <a:solidFill>
                      <a:srgbClr val="D8DEDC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7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210836" marR="105418" marT="105418" marB="105418">
                    <a:lnL w="9525" cap="flat" cmpd="sng" algn="ctr">
                      <a:solidFill>
                        <a:srgbClr val="D8DCDC"/>
                      </a:solidFill>
                      <a:prstDash val="solid"/>
                    </a:lnL>
                    <a:lnR w="9525" cap="flat" cmpd="sng" algn="ctr">
                      <a:solidFill>
                        <a:srgbClr val="D8DCDC"/>
                      </a:solidFill>
                      <a:prstDash val="solid"/>
                    </a:lnR>
                    <a:lnT w="9525" cap="flat" cmpd="sng" algn="ctr">
                      <a:solidFill>
                        <a:srgbClr val="D8DCDC"/>
                      </a:solidFill>
                      <a:prstDash val="solid"/>
                    </a:lnT>
                    <a:lnB w="9525" cap="flat" cmpd="sng" algn="ctr">
                      <a:solidFill>
                        <a:srgbClr val="D8DCDC"/>
                      </a:solidFill>
                      <a:prstDash val="solid"/>
                    </a:lnB>
                    <a:solidFill>
                      <a:srgbClr val="D8DEDC">
                        <a:alpha val="2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13847294"/>
                  </a:ext>
                </a:extLst>
              </a:tr>
              <a:tr h="516549">
                <a:tc>
                  <a:txBody>
                    <a:bodyPr/>
                    <a:lstStyle/>
                    <a:p>
                      <a:r>
                        <a:rPr lang="en-US" sz="17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Write</a:t>
                      </a:r>
                    </a:p>
                  </a:txBody>
                  <a:tcPr marL="210836" marR="105418" marT="105418" marB="105418">
                    <a:lnL w="9525" cap="flat" cmpd="sng" algn="ctr">
                      <a:solidFill>
                        <a:srgbClr val="D8DEDC"/>
                      </a:solidFill>
                      <a:prstDash val="solid"/>
                    </a:lnL>
                    <a:lnR w="9525" cap="flat" cmpd="sng" algn="ctr">
                      <a:solidFill>
                        <a:srgbClr val="D8DEDC"/>
                      </a:solidFill>
                      <a:prstDash val="solid"/>
                    </a:lnR>
                    <a:lnT w="9525" cap="flat" cmpd="sng" algn="ctr">
                      <a:solidFill>
                        <a:srgbClr val="D8DCDC"/>
                      </a:solidFill>
                      <a:prstDash val="solid"/>
                    </a:lnT>
                    <a:lnB w="9525" cap="flat" cmpd="sng" algn="ctr">
                      <a:solidFill>
                        <a:srgbClr val="D8DCDC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7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Mutation</a:t>
                      </a:r>
                    </a:p>
                  </a:txBody>
                  <a:tcPr marL="210836" marR="105418" marT="105418" marB="105418">
                    <a:lnL w="9525" cap="flat" cmpd="sng" algn="ctr">
                      <a:solidFill>
                        <a:srgbClr val="D8DEDC"/>
                      </a:solidFill>
                      <a:prstDash val="solid"/>
                    </a:lnL>
                    <a:lnR w="9525" cap="flat" cmpd="sng" algn="ctr">
                      <a:solidFill>
                        <a:srgbClr val="D8DEDC"/>
                      </a:solidFill>
                      <a:prstDash val="solid"/>
                    </a:lnR>
                    <a:lnT w="9525" cap="flat" cmpd="sng" algn="ctr">
                      <a:solidFill>
                        <a:srgbClr val="D8DCDC"/>
                      </a:solidFill>
                      <a:prstDash val="solid"/>
                    </a:lnT>
                    <a:lnB w="9525" cap="flat" cmpd="sng" algn="ctr">
                      <a:solidFill>
                        <a:srgbClr val="D8DCDC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7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PUT, POST, PATCH DELETE</a:t>
                      </a:r>
                    </a:p>
                  </a:txBody>
                  <a:tcPr marL="210836" marR="105418" marT="105418" marB="105418">
                    <a:lnL w="9525" cap="flat" cmpd="sng" algn="ctr">
                      <a:solidFill>
                        <a:srgbClr val="D8DEDC"/>
                      </a:solidFill>
                      <a:prstDash val="solid"/>
                    </a:lnL>
                    <a:lnR w="9525" cap="flat" cmpd="sng" algn="ctr">
                      <a:solidFill>
                        <a:srgbClr val="D8DEDC"/>
                      </a:solidFill>
                      <a:prstDash val="solid"/>
                    </a:lnR>
                    <a:lnT w="9525" cap="flat" cmpd="sng" algn="ctr">
                      <a:solidFill>
                        <a:srgbClr val="D8DCDC"/>
                      </a:solidFill>
                      <a:prstDash val="solid"/>
                    </a:lnT>
                    <a:lnB w="9525" cap="flat" cmpd="sng" algn="ctr">
                      <a:solidFill>
                        <a:srgbClr val="D8DCDC"/>
                      </a:solidFill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78368777"/>
                  </a:ext>
                </a:extLst>
              </a:tr>
            </a:tbl>
          </a:graphicData>
        </a:graphic>
      </p:graphicFrame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0B71A4A5-83AD-7F48-B929-471BF250048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36636034"/>
              </p:ext>
            </p:extLst>
          </p:nvPr>
        </p:nvGraphicFramePr>
        <p:xfrm>
          <a:off x="738187" y="791308"/>
          <a:ext cx="7667625" cy="1033098"/>
        </p:xfrm>
        <a:graphic>
          <a:graphicData uri="http://schemas.openxmlformats.org/drawingml/2006/table">
            <a:tbl>
              <a:tblPr firstRow="1" bandRow="1">
                <a:noFill/>
                <a:tableStyleId>{5C22544A-7EE6-4342-B048-85BDC9FD1C3A}</a:tableStyleId>
              </a:tblPr>
              <a:tblGrid>
                <a:gridCol w="3149278">
                  <a:extLst>
                    <a:ext uri="{9D8B030D-6E8A-4147-A177-3AD203B41FA5}">
                      <a16:colId xmlns:a16="http://schemas.microsoft.com/office/drawing/2014/main" val="4285046454"/>
                    </a:ext>
                  </a:extLst>
                </a:gridCol>
                <a:gridCol w="2182774">
                  <a:extLst>
                    <a:ext uri="{9D8B030D-6E8A-4147-A177-3AD203B41FA5}">
                      <a16:colId xmlns:a16="http://schemas.microsoft.com/office/drawing/2014/main" val="1142893055"/>
                    </a:ext>
                  </a:extLst>
                </a:gridCol>
                <a:gridCol w="2335573">
                  <a:extLst>
                    <a:ext uri="{9D8B030D-6E8A-4147-A177-3AD203B41FA5}">
                      <a16:colId xmlns:a16="http://schemas.microsoft.com/office/drawing/2014/main" val="1902999685"/>
                    </a:ext>
                  </a:extLst>
                </a:gridCol>
              </a:tblGrid>
              <a:tr h="516549">
                <a:tc>
                  <a:txBody>
                    <a:bodyPr/>
                    <a:lstStyle/>
                    <a:p>
                      <a:endParaRPr lang="en-US" sz="17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210836" marR="105418" marT="105418" marB="105418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9525" cap="flat" cmpd="sng" algn="ctr">
                      <a:solidFill>
                        <a:srgbClr val="D8DCDC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7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210836" marR="105418" marT="105418" marB="105418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9525" cap="flat" cmpd="sng" algn="ctr">
                      <a:solidFill>
                        <a:srgbClr val="D8DCDC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7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210836" marR="105418" marT="105418" marB="105418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9525" cap="flat" cmpd="sng" algn="ctr">
                      <a:solidFill>
                        <a:srgbClr val="D8DCDC"/>
                      </a:solidFill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69459031"/>
                  </a:ext>
                </a:extLst>
              </a:tr>
              <a:tr h="516549">
                <a:tc>
                  <a:txBody>
                    <a:bodyPr/>
                    <a:lstStyle/>
                    <a:p>
                      <a:r>
                        <a:rPr lang="en-US" sz="17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Read</a:t>
                      </a:r>
                    </a:p>
                  </a:txBody>
                  <a:tcPr marL="210836" marR="105418" marT="105418" marB="105418">
                    <a:lnL w="9525" cap="flat" cmpd="sng" algn="ctr">
                      <a:solidFill>
                        <a:srgbClr val="D8DCDC"/>
                      </a:solidFill>
                      <a:prstDash val="solid"/>
                    </a:lnL>
                    <a:lnR w="9525" cap="flat" cmpd="sng" algn="ctr">
                      <a:solidFill>
                        <a:srgbClr val="D8DCDC"/>
                      </a:solidFill>
                      <a:prstDash val="solid"/>
                    </a:lnR>
                    <a:lnT w="9525" cap="flat" cmpd="sng" algn="ctr">
                      <a:solidFill>
                        <a:srgbClr val="D8DCDC"/>
                      </a:solidFill>
                      <a:prstDash val="solid"/>
                    </a:lnT>
                    <a:lnB w="9525" cap="flat" cmpd="sng" algn="ctr">
                      <a:solidFill>
                        <a:srgbClr val="D8DCDC"/>
                      </a:solidFill>
                      <a:prstDash val="solid"/>
                    </a:lnB>
                    <a:solidFill>
                      <a:srgbClr val="D8DEDC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7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Query</a:t>
                      </a:r>
                    </a:p>
                  </a:txBody>
                  <a:tcPr marL="210836" marR="105418" marT="105418" marB="105418">
                    <a:lnL w="9525" cap="flat" cmpd="sng" algn="ctr">
                      <a:solidFill>
                        <a:srgbClr val="D8DCDC"/>
                      </a:solidFill>
                      <a:prstDash val="solid"/>
                    </a:lnL>
                    <a:lnR w="9525" cap="flat" cmpd="sng" algn="ctr">
                      <a:solidFill>
                        <a:srgbClr val="D8DCDC"/>
                      </a:solidFill>
                      <a:prstDash val="solid"/>
                    </a:lnR>
                    <a:lnT w="9525" cap="flat" cmpd="sng" algn="ctr">
                      <a:solidFill>
                        <a:srgbClr val="D8DCDC"/>
                      </a:solidFill>
                      <a:prstDash val="solid"/>
                    </a:lnT>
                    <a:lnB w="9525" cap="flat" cmpd="sng" algn="ctr">
                      <a:solidFill>
                        <a:srgbClr val="D8DCDC"/>
                      </a:solidFill>
                      <a:prstDash val="solid"/>
                    </a:lnB>
                    <a:solidFill>
                      <a:srgbClr val="D8DEDC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7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GET</a:t>
                      </a:r>
                    </a:p>
                  </a:txBody>
                  <a:tcPr marL="210836" marR="105418" marT="105418" marB="105418">
                    <a:lnL w="9525" cap="flat" cmpd="sng" algn="ctr">
                      <a:solidFill>
                        <a:srgbClr val="D8DCDC"/>
                      </a:solidFill>
                      <a:prstDash val="solid"/>
                    </a:lnL>
                    <a:lnR w="9525" cap="flat" cmpd="sng" algn="ctr">
                      <a:solidFill>
                        <a:srgbClr val="D8DCDC"/>
                      </a:solidFill>
                      <a:prstDash val="solid"/>
                    </a:lnR>
                    <a:lnT w="9525" cap="flat" cmpd="sng" algn="ctr">
                      <a:solidFill>
                        <a:srgbClr val="D8DCDC"/>
                      </a:solidFill>
                      <a:prstDash val="solid"/>
                    </a:lnT>
                    <a:lnB w="9525" cap="flat" cmpd="sng" algn="ctr">
                      <a:solidFill>
                        <a:srgbClr val="D8DCDC"/>
                      </a:solidFill>
                      <a:prstDash val="solid"/>
                    </a:lnB>
                    <a:solidFill>
                      <a:srgbClr val="D8DEDC">
                        <a:alpha val="2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13847294"/>
                  </a:ext>
                </a:extLst>
              </a:tr>
            </a:tbl>
          </a:graphicData>
        </a:graphic>
      </p:graphicFrame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E0DB9184-1353-7A4F-9B1D-0B60AB7C542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72329638"/>
              </p:ext>
            </p:extLst>
          </p:nvPr>
        </p:nvGraphicFramePr>
        <p:xfrm>
          <a:off x="738187" y="791309"/>
          <a:ext cx="7667625" cy="516549"/>
        </p:xfrm>
        <a:graphic>
          <a:graphicData uri="http://schemas.openxmlformats.org/drawingml/2006/table">
            <a:tbl>
              <a:tblPr firstRow="1" bandRow="1">
                <a:noFill/>
                <a:tableStyleId>{5C22544A-7EE6-4342-B048-85BDC9FD1C3A}</a:tableStyleId>
              </a:tblPr>
              <a:tblGrid>
                <a:gridCol w="3149278">
                  <a:extLst>
                    <a:ext uri="{9D8B030D-6E8A-4147-A177-3AD203B41FA5}">
                      <a16:colId xmlns:a16="http://schemas.microsoft.com/office/drawing/2014/main" val="4285046454"/>
                    </a:ext>
                  </a:extLst>
                </a:gridCol>
                <a:gridCol w="2182774">
                  <a:extLst>
                    <a:ext uri="{9D8B030D-6E8A-4147-A177-3AD203B41FA5}">
                      <a16:colId xmlns:a16="http://schemas.microsoft.com/office/drawing/2014/main" val="1142893055"/>
                    </a:ext>
                  </a:extLst>
                </a:gridCol>
                <a:gridCol w="2335573">
                  <a:extLst>
                    <a:ext uri="{9D8B030D-6E8A-4147-A177-3AD203B41FA5}">
                      <a16:colId xmlns:a16="http://schemas.microsoft.com/office/drawing/2014/main" val="1902999685"/>
                    </a:ext>
                  </a:extLst>
                </a:gridCol>
              </a:tblGrid>
              <a:tr h="516549">
                <a:tc>
                  <a:txBody>
                    <a:bodyPr/>
                    <a:lstStyle/>
                    <a:p>
                      <a:r>
                        <a:rPr lang="en-US" sz="17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Operation</a:t>
                      </a:r>
                    </a:p>
                  </a:txBody>
                  <a:tcPr marL="210836" marR="105418" marT="105418" marB="105418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9525" cap="flat" cmpd="sng" algn="ctr">
                      <a:solidFill>
                        <a:srgbClr val="D8DCDC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7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GraphQL</a:t>
                      </a:r>
                    </a:p>
                  </a:txBody>
                  <a:tcPr marL="210836" marR="105418" marT="105418" marB="105418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9525" cap="flat" cmpd="sng" algn="ctr">
                      <a:solidFill>
                        <a:srgbClr val="D8DCDC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7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REST</a:t>
                      </a:r>
                    </a:p>
                  </a:txBody>
                  <a:tcPr marL="210836" marR="105418" marT="105418" marB="105418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9525" cap="flat" cmpd="sng" algn="ctr">
                      <a:solidFill>
                        <a:srgbClr val="D8DCDC"/>
                      </a:solidFill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6945903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87868817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el 1">
            <a:extLst>
              <a:ext uri="{FF2B5EF4-FFF2-40B4-BE49-F238E27FC236}">
                <a16:creationId xmlns:a16="http://schemas.microsoft.com/office/drawing/2014/main" id="{023BB5C4-1F0D-434D-ABCA-EFC29C0E21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4039" y="2640515"/>
            <a:ext cx="8079760" cy="964193"/>
          </a:xfrm>
        </p:spPr>
        <p:txBody>
          <a:bodyPr>
            <a:normAutofit/>
          </a:bodyPr>
          <a:lstStyle/>
          <a:p>
            <a:pPr algn="ctr"/>
            <a:r>
              <a:rPr lang="en-US" sz="4000">
                <a:solidFill>
                  <a:srgbClr val="C00000"/>
                </a:solidFill>
                <a:latin typeface="Arial Black"/>
                <a:cs typeface="Calibri Light"/>
              </a:rPr>
              <a:t>Demo</a:t>
            </a:r>
          </a:p>
        </p:txBody>
      </p:sp>
    </p:spTree>
    <p:extLst>
      <p:ext uri="{BB962C8B-B14F-4D97-AF65-F5344CB8AC3E}">
        <p14:creationId xmlns:p14="http://schemas.microsoft.com/office/powerpoint/2010/main" val="297782830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3057">
        <p159:morph option="byObject"/>
      </p:transition>
    </mc:Choice>
    <mc:Fallback xmlns="">
      <p:transition spd="slow" advTm="3057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F1EC8CCE-E7CB-EC43-AF9B-80C3CBBD30E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6965" y="1263841"/>
            <a:ext cx="9150873" cy="37175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502416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el 1">
            <a:extLst>
              <a:ext uri="{FF2B5EF4-FFF2-40B4-BE49-F238E27FC236}">
                <a16:creationId xmlns:a16="http://schemas.microsoft.com/office/drawing/2014/main" id="{62EC9830-321F-4BD1-8AC7-5CFCC384DD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4038" y="394637"/>
            <a:ext cx="8079760" cy="841980"/>
          </a:xfrm>
        </p:spPr>
        <p:txBody>
          <a:bodyPr>
            <a:normAutofit/>
          </a:bodyPr>
          <a:lstStyle/>
          <a:p>
            <a:r>
              <a:rPr lang="en-US" sz="4000">
                <a:solidFill>
                  <a:srgbClr val="C00000"/>
                </a:solidFill>
                <a:latin typeface="Arial Black"/>
                <a:cs typeface="Calibri Light"/>
              </a:rPr>
              <a:t>What GraphQL is not:</a:t>
            </a:r>
            <a:endParaRPr lang="en-US" sz="3200" b="1">
              <a:solidFill>
                <a:srgbClr val="C00000"/>
              </a:solidFill>
              <a:latin typeface="Arial Black"/>
              <a:cs typeface="Calibri Light"/>
            </a:endParaRPr>
          </a:p>
        </p:txBody>
      </p:sp>
      <p:sp>
        <p:nvSpPr>
          <p:cNvPr id="8" name="Titel 1">
            <a:extLst>
              <a:ext uri="{FF2B5EF4-FFF2-40B4-BE49-F238E27FC236}">
                <a16:creationId xmlns:a16="http://schemas.microsoft.com/office/drawing/2014/main" id="{C59AD522-4739-9C40-A2AD-03F433FA7020}"/>
              </a:ext>
            </a:extLst>
          </p:cNvPr>
          <p:cNvSpPr txBox="1">
            <a:spLocks/>
          </p:cNvSpPr>
          <p:nvPr/>
        </p:nvSpPr>
        <p:spPr>
          <a:xfrm>
            <a:off x="644038" y="1221413"/>
            <a:ext cx="8079760" cy="401149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832653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7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rgbClr val="C00000"/>
                </a:solidFill>
                <a:latin typeface="Arial Black"/>
                <a:cs typeface="Calibri Light"/>
              </a:rPr>
              <a:t>Graph database query language</a:t>
            </a:r>
          </a:p>
          <a:p>
            <a:pPr marL="457200" indent="-4572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rgbClr val="C00000"/>
                </a:solidFill>
                <a:latin typeface="Arial Black"/>
                <a:cs typeface="Calibri Light"/>
              </a:rPr>
              <a:t>Solution for binary streams</a:t>
            </a:r>
          </a:p>
          <a:p>
            <a:pPr marL="457200" indent="-4572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rgbClr val="C00000"/>
                </a:solidFill>
                <a:latin typeface="Arial Black"/>
                <a:cs typeface="Calibri Light"/>
              </a:rPr>
              <a:t>Facebooks version of OData</a:t>
            </a:r>
          </a:p>
          <a:p>
            <a:pPr marL="457200" indent="-4572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rgbClr val="C00000"/>
                </a:solidFill>
                <a:latin typeface="Arial Black"/>
                <a:cs typeface="Calibri Light"/>
              </a:rPr>
              <a:t>Bound to a specific data source</a:t>
            </a:r>
          </a:p>
          <a:p>
            <a:pPr marL="457200" indent="-4572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rgbClr val="C00000"/>
                </a:solidFill>
                <a:latin typeface="Arial Black"/>
                <a:cs typeface="Calibri Light"/>
              </a:rPr>
              <a:t>Limited to HTTP</a:t>
            </a:r>
          </a:p>
          <a:p>
            <a:pPr marL="457200" indent="-4572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rgbClr val="C00000"/>
                </a:solidFill>
                <a:latin typeface="Arial Black"/>
                <a:cs typeface="Calibri Light"/>
              </a:rPr>
              <a:t>Limited to the JavaScript world</a:t>
            </a:r>
          </a:p>
        </p:txBody>
      </p:sp>
    </p:spTree>
    <p:extLst>
      <p:ext uri="{BB962C8B-B14F-4D97-AF65-F5344CB8AC3E}">
        <p14:creationId xmlns:p14="http://schemas.microsoft.com/office/powerpoint/2010/main" val="258114730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26664">
        <p159:morph option="byObject"/>
      </p:transition>
    </mc:Choice>
    <mc:Fallback xmlns="">
      <p:transition spd="slow" advTm="26664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uild="p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el 1">
            <a:extLst>
              <a:ext uri="{FF2B5EF4-FFF2-40B4-BE49-F238E27FC236}">
                <a16:creationId xmlns:a16="http://schemas.microsoft.com/office/drawing/2014/main" id="{62EC9830-321F-4BD1-8AC7-5CFCC384DD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4038" y="394637"/>
            <a:ext cx="8079760" cy="841980"/>
          </a:xfrm>
        </p:spPr>
        <p:txBody>
          <a:bodyPr>
            <a:normAutofit/>
          </a:bodyPr>
          <a:lstStyle/>
          <a:p>
            <a:r>
              <a:rPr lang="en-US" sz="4000" dirty="0">
                <a:solidFill>
                  <a:srgbClr val="C00000"/>
                </a:solidFill>
                <a:latin typeface="Arial Black"/>
                <a:cs typeface="Calibri Light"/>
              </a:rPr>
              <a:t>Challenges with GraphQL:</a:t>
            </a:r>
            <a:endParaRPr lang="en-US" sz="3200" b="1" dirty="0">
              <a:solidFill>
                <a:srgbClr val="C00000"/>
              </a:solidFill>
              <a:latin typeface="Arial Black"/>
              <a:cs typeface="Calibri Light"/>
            </a:endParaRPr>
          </a:p>
        </p:txBody>
      </p:sp>
      <p:sp>
        <p:nvSpPr>
          <p:cNvPr id="8" name="Titel 1">
            <a:extLst>
              <a:ext uri="{FF2B5EF4-FFF2-40B4-BE49-F238E27FC236}">
                <a16:creationId xmlns:a16="http://schemas.microsoft.com/office/drawing/2014/main" id="{C59AD522-4739-9C40-A2AD-03F433FA7020}"/>
              </a:ext>
            </a:extLst>
          </p:cNvPr>
          <p:cNvSpPr txBox="1">
            <a:spLocks/>
          </p:cNvSpPr>
          <p:nvPr/>
        </p:nvSpPr>
        <p:spPr>
          <a:xfrm>
            <a:off x="644038" y="1221413"/>
            <a:ext cx="8079760" cy="401149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832653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7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rgbClr val="C00000"/>
                </a:solidFill>
                <a:latin typeface="Arial Black"/>
                <a:cs typeface="Calibri Light"/>
              </a:rPr>
              <a:t>Fetching data in a consistent way throughout your graph</a:t>
            </a:r>
          </a:p>
          <a:p>
            <a:pPr marL="457200" indent="-4572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rgbClr val="C00000"/>
                </a:solidFill>
                <a:latin typeface="Arial Black"/>
                <a:cs typeface="Calibri Light"/>
              </a:rPr>
              <a:t>Scaling a single graph to multiple projects</a:t>
            </a:r>
          </a:p>
          <a:p>
            <a:pPr marL="457200" indent="-4572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rgbClr val="C00000"/>
                </a:solidFill>
                <a:latin typeface="Arial Black"/>
                <a:cs typeface="Calibri Light"/>
              </a:rPr>
              <a:t>Estimating the performance impact of requests</a:t>
            </a:r>
          </a:p>
          <a:p>
            <a:pPr marL="457200" indent="-4572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rgbClr val="C00000"/>
                </a:solidFill>
                <a:latin typeface="Arial Black"/>
                <a:cs typeface="Calibri Light"/>
              </a:rPr>
              <a:t>Implementing rate limits</a:t>
            </a:r>
          </a:p>
        </p:txBody>
      </p:sp>
    </p:spTree>
    <p:extLst>
      <p:ext uri="{BB962C8B-B14F-4D97-AF65-F5344CB8AC3E}">
        <p14:creationId xmlns:p14="http://schemas.microsoft.com/office/powerpoint/2010/main" val="215988137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26664">
        <p159:morph option="byObject"/>
      </p:transition>
    </mc:Choice>
    <mc:Fallback xmlns="">
      <p:transition spd="slow" advTm="26664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uild="p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9D000B77-5712-4D58-9083-F6A249F0B9F0}"/>
              </a:ext>
            </a:extLst>
          </p:cNvPr>
          <p:cNvSpPr txBox="1"/>
          <p:nvPr/>
        </p:nvSpPr>
        <p:spPr>
          <a:xfrm rot="21299423">
            <a:off x="684478" y="2584541"/>
            <a:ext cx="7911925" cy="830997"/>
          </a:xfrm>
          <a:prstGeom prst="rect">
            <a:avLst/>
          </a:prstGeom>
          <a:solidFill>
            <a:schemeClr val="accent4"/>
          </a:solidFill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4800" dirty="0">
                <a:solidFill>
                  <a:srgbClr val="525252"/>
                </a:solidFill>
                <a:latin typeface="Britannic Bold"/>
              </a:rPr>
              <a:t>Fetching Data</a:t>
            </a:r>
            <a:endParaRPr lang="en-US" sz="4800" dirty="0">
              <a:solidFill>
                <a:srgbClr val="52525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0955737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43168">
        <p159:morph option="byObject"/>
      </p:transition>
    </mc:Choice>
    <mc:Fallback xmlns="">
      <p:transition spd="slow" advTm="43168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87F0856-4014-654A-A636-6A41D08FDC5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3162"/>
          <a:stretch/>
        </p:blipFill>
        <p:spPr>
          <a:xfrm>
            <a:off x="2487919" y="171610"/>
            <a:ext cx="4392000" cy="59020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519160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26664">
        <p159:morph option="byObject"/>
      </p:transition>
    </mc:Choice>
    <mc:Fallback xmlns="">
      <p:transition spd="slow" advTm="26664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402846F6-CD96-4740-B14D-F770AFC4EFFA}"/>
              </a:ext>
            </a:extLst>
          </p:cNvPr>
          <p:cNvSpPr/>
          <p:nvPr/>
        </p:nvSpPr>
        <p:spPr>
          <a:xfrm>
            <a:off x="497542" y="2045248"/>
            <a:ext cx="1066088" cy="370147"/>
          </a:xfrm>
          <a:prstGeom prst="rect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Resolver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05BEA12-6E30-4441-93AB-67EEC7417FA1}"/>
              </a:ext>
            </a:extLst>
          </p:cNvPr>
          <p:cNvSpPr/>
          <p:nvPr/>
        </p:nvSpPr>
        <p:spPr>
          <a:xfrm rot="16200000">
            <a:off x="3898614" y="2519213"/>
            <a:ext cx="2205468" cy="634855"/>
          </a:xfrm>
          <a:prstGeom prst="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DataLoader</a:t>
            </a:r>
            <a:endParaRPr lang="en-US" dirty="0"/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A281F041-6141-BB48-8898-56FCA84BE338}"/>
              </a:ext>
            </a:extLst>
          </p:cNvPr>
          <p:cNvCxnSpPr>
            <a:cxnSpLocks/>
          </p:cNvCxnSpPr>
          <p:nvPr/>
        </p:nvCxnSpPr>
        <p:spPr>
          <a:xfrm>
            <a:off x="3019245" y="2807248"/>
            <a:ext cx="1345721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9" name="Rectangle 18">
            <a:extLst>
              <a:ext uri="{FF2B5EF4-FFF2-40B4-BE49-F238E27FC236}">
                <a16:creationId xmlns:a16="http://schemas.microsoft.com/office/drawing/2014/main" id="{E1E67A8C-8CB6-FE4F-B85F-FB01BB63DC32}"/>
              </a:ext>
            </a:extLst>
          </p:cNvPr>
          <p:cNvSpPr/>
          <p:nvPr/>
        </p:nvSpPr>
        <p:spPr>
          <a:xfrm>
            <a:off x="649942" y="2197648"/>
            <a:ext cx="1066088" cy="370147"/>
          </a:xfrm>
          <a:prstGeom prst="rect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Resolver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72C9352-B602-644D-823E-AA7187493956}"/>
              </a:ext>
            </a:extLst>
          </p:cNvPr>
          <p:cNvSpPr/>
          <p:nvPr/>
        </p:nvSpPr>
        <p:spPr>
          <a:xfrm>
            <a:off x="802342" y="2350048"/>
            <a:ext cx="1066088" cy="370147"/>
          </a:xfrm>
          <a:prstGeom prst="rect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Resolver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82AE3582-692F-1745-ADC4-FA328F4393BD}"/>
              </a:ext>
            </a:extLst>
          </p:cNvPr>
          <p:cNvSpPr/>
          <p:nvPr/>
        </p:nvSpPr>
        <p:spPr>
          <a:xfrm>
            <a:off x="954742" y="2502448"/>
            <a:ext cx="1066088" cy="370147"/>
          </a:xfrm>
          <a:prstGeom prst="rect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Resolver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D8A3C8ED-526F-4C43-91D1-AF635752F3F1}"/>
              </a:ext>
            </a:extLst>
          </p:cNvPr>
          <p:cNvSpPr/>
          <p:nvPr/>
        </p:nvSpPr>
        <p:spPr>
          <a:xfrm>
            <a:off x="1107142" y="2654848"/>
            <a:ext cx="1066088" cy="370147"/>
          </a:xfrm>
          <a:prstGeom prst="rect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Resolver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8086C5DC-FCC5-F64F-AD9E-D3CEEB281EE5}"/>
              </a:ext>
            </a:extLst>
          </p:cNvPr>
          <p:cNvSpPr/>
          <p:nvPr/>
        </p:nvSpPr>
        <p:spPr>
          <a:xfrm>
            <a:off x="1259542" y="2807248"/>
            <a:ext cx="1066088" cy="370147"/>
          </a:xfrm>
          <a:prstGeom prst="rect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Resolver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70BD0461-6E9A-3147-B003-F6BD6CC84EA2}"/>
              </a:ext>
            </a:extLst>
          </p:cNvPr>
          <p:cNvSpPr/>
          <p:nvPr/>
        </p:nvSpPr>
        <p:spPr>
          <a:xfrm>
            <a:off x="1411942" y="2959648"/>
            <a:ext cx="1066088" cy="370147"/>
          </a:xfrm>
          <a:prstGeom prst="rect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Resolver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C82A8722-2C39-B146-B289-84D4515D772A}"/>
              </a:ext>
            </a:extLst>
          </p:cNvPr>
          <p:cNvSpPr/>
          <p:nvPr/>
        </p:nvSpPr>
        <p:spPr>
          <a:xfrm>
            <a:off x="1564342" y="3112048"/>
            <a:ext cx="1066088" cy="370147"/>
          </a:xfrm>
          <a:prstGeom prst="rect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Resolver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7FF61FBA-25A0-A846-8CD9-52A759FEE93D}"/>
              </a:ext>
            </a:extLst>
          </p:cNvPr>
          <p:cNvSpPr/>
          <p:nvPr/>
        </p:nvSpPr>
        <p:spPr>
          <a:xfrm>
            <a:off x="1716742" y="3264448"/>
            <a:ext cx="1066088" cy="370147"/>
          </a:xfrm>
          <a:prstGeom prst="rect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Resolver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969D4107-0618-DF45-8187-E81C85E8AA78}"/>
              </a:ext>
            </a:extLst>
          </p:cNvPr>
          <p:cNvSpPr/>
          <p:nvPr/>
        </p:nvSpPr>
        <p:spPr>
          <a:xfrm>
            <a:off x="1869142" y="3416848"/>
            <a:ext cx="1066088" cy="370147"/>
          </a:xfrm>
          <a:prstGeom prst="rect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Resolver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034D1E8E-9997-D04E-8F96-945BEF76E141}"/>
              </a:ext>
            </a:extLst>
          </p:cNvPr>
          <p:cNvSpPr/>
          <p:nvPr/>
        </p:nvSpPr>
        <p:spPr>
          <a:xfrm>
            <a:off x="2021542" y="3569248"/>
            <a:ext cx="1066088" cy="370147"/>
          </a:xfrm>
          <a:prstGeom prst="rect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Resolver</a:t>
            </a:r>
          </a:p>
        </p:txBody>
      </p:sp>
      <p:sp>
        <p:nvSpPr>
          <p:cNvPr id="31" name="Magnetic Disk 30">
            <a:extLst>
              <a:ext uri="{FF2B5EF4-FFF2-40B4-BE49-F238E27FC236}">
                <a16:creationId xmlns:a16="http://schemas.microsoft.com/office/drawing/2014/main" id="{4B5C13F9-C1F5-D445-B5FF-4510110DDCE1}"/>
              </a:ext>
            </a:extLst>
          </p:cNvPr>
          <p:cNvSpPr/>
          <p:nvPr/>
        </p:nvSpPr>
        <p:spPr>
          <a:xfrm>
            <a:off x="6572976" y="1653395"/>
            <a:ext cx="799290" cy="1066800"/>
          </a:xfrm>
          <a:prstGeom prst="flowChartMagneticDisk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DB</a:t>
            </a:r>
          </a:p>
        </p:txBody>
      </p: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8253795E-8628-B843-99EE-A54779616D03}"/>
              </a:ext>
            </a:extLst>
          </p:cNvPr>
          <p:cNvCxnSpPr>
            <a:cxnSpLocks/>
          </p:cNvCxnSpPr>
          <p:nvPr/>
        </p:nvCxnSpPr>
        <p:spPr>
          <a:xfrm flipV="1">
            <a:off x="5416542" y="2230321"/>
            <a:ext cx="1027390" cy="576927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36" name="Magnetic Disk 35">
            <a:extLst>
              <a:ext uri="{FF2B5EF4-FFF2-40B4-BE49-F238E27FC236}">
                <a16:creationId xmlns:a16="http://schemas.microsoft.com/office/drawing/2014/main" id="{A7F89277-0C56-7840-8032-3A50F2918516}"/>
              </a:ext>
            </a:extLst>
          </p:cNvPr>
          <p:cNvSpPr/>
          <p:nvPr/>
        </p:nvSpPr>
        <p:spPr>
          <a:xfrm>
            <a:off x="6572976" y="2872595"/>
            <a:ext cx="799290" cy="1066800"/>
          </a:xfrm>
          <a:prstGeom prst="flowChartMagneticDisk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Cache</a:t>
            </a:r>
          </a:p>
        </p:txBody>
      </p: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6AD1578B-3A85-8348-8541-19C2405E1CA8}"/>
              </a:ext>
            </a:extLst>
          </p:cNvPr>
          <p:cNvCxnSpPr>
            <a:cxnSpLocks/>
          </p:cNvCxnSpPr>
          <p:nvPr/>
        </p:nvCxnSpPr>
        <p:spPr>
          <a:xfrm>
            <a:off x="5416319" y="2874425"/>
            <a:ext cx="849514" cy="642272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970812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el 1">
            <a:extLst>
              <a:ext uri="{FF2B5EF4-FFF2-40B4-BE49-F238E27FC236}">
                <a16:creationId xmlns:a16="http://schemas.microsoft.com/office/drawing/2014/main" id="{023BB5C4-1F0D-434D-ABCA-EFC29C0E21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4039" y="2640515"/>
            <a:ext cx="8079760" cy="964193"/>
          </a:xfrm>
        </p:spPr>
        <p:txBody>
          <a:bodyPr>
            <a:normAutofit/>
          </a:bodyPr>
          <a:lstStyle/>
          <a:p>
            <a:pPr algn="ctr"/>
            <a:r>
              <a:rPr lang="en-US" sz="4000">
                <a:solidFill>
                  <a:srgbClr val="C00000"/>
                </a:solidFill>
                <a:latin typeface="Arial Black"/>
                <a:cs typeface="Calibri Light"/>
              </a:rPr>
              <a:t>Demo</a:t>
            </a:r>
          </a:p>
        </p:txBody>
      </p:sp>
    </p:spTree>
    <p:extLst>
      <p:ext uri="{BB962C8B-B14F-4D97-AF65-F5344CB8AC3E}">
        <p14:creationId xmlns:p14="http://schemas.microsoft.com/office/powerpoint/2010/main" val="388746374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3057">
        <p159:morph option="byObject"/>
      </p:transition>
    </mc:Choice>
    <mc:Fallback xmlns="">
      <p:transition spd="slow" advTm="3057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9D000B77-5712-4D58-9083-F6A249F0B9F0}"/>
              </a:ext>
            </a:extLst>
          </p:cNvPr>
          <p:cNvSpPr txBox="1"/>
          <p:nvPr/>
        </p:nvSpPr>
        <p:spPr>
          <a:xfrm>
            <a:off x="778179" y="2497409"/>
            <a:ext cx="7911925" cy="70788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4000" dirty="0">
                <a:solidFill>
                  <a:srgbClr val="833C0B"/>
                </a:solidFill>
                <a:latin typeface="Britannic Bold"/>
              </a:rPr>
              <a:t>Scaling Your Graph</a:t>
            </a:r>
            <a:endParaRPr lang="en-US" dirty="0">
              <a:solidFill>
                <a:srgbClr val="833C0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5425187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11311">
        <p159:morph option="byObject"/>
      </p:transition>
    </mc:Choice>
    <mc:Fallback xmlns="">
      <p:transition spd="slow" advTm="11311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AAC0F7B2-9DA1-384D-9128-5AEA2F30816D}"/>
              </a:ext>
            </a:extLst>
          </p:cNvPr>
          <p:cNvSpPr/>
          <p:nvPr/>
        </p:nvSpPr>
        <p:spPr>
          <a:xfrm>
            <a:off x="624689" y="2045249"/>
            <a:ext cx="2408222" cy="2154725"/>
          </a:xfrm>
          <a:prstGeom prst="rect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GraphQL Client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82365C1B-7E5B-3F49-8877-0D9556C661AD}"/>
              </a:ext>
            </a:extLst>
          </p:cNvPr>
          <p:cNvSpPr/>
          <p:nvPr/>
        </p:nvSpPr>
        <p:spPr>
          <a:xfrm>
            <a:off x="6334927" y="2045249"/>
            <a:ext cx="2408222" cy="2154725"/>
          </a:xfrm>
          <a:prstGeom prst="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GraphQL Server</a:t>
            </a:r>
          </a:p>
        </p:txBody>
      </p:sp>
      <p:sp>
        <p:nvSpPr>
          <p:cNvPr id="12" name="Titel 1">
            <a:extLst>
              <a:ext uri="{FF2B5EF4-FFF2-40B4-BE49-F238E27FC236}">
                <a16:creationId xmlns:a16="http://schemas.microsoft.com/office/drawing/2014/main" id="{C7B4F3A5-5C6C-CD46-946C-BF5167AA41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4038" y="394637"/>
            <a:ext cx="8079760" cy="841980"/>
          </a:xfrm>
        </p:spPr>
        <p:txBody>
          <a:bodyPr>
            <a:normAutofit/>
          </a:bodyPr>
          <a:lstStyle/>
          <a:p>
            <a:pPr algn="ctr"/>
            <a:r>
              <a:rPr lang="en-US" sz="4000">
                <a:solidFill>
                  <a:srgbClr val="C00000"/>
                </a:solidFill>
                <a:latin typeface="Arial Black"/>
                <a:cs typeface="Calibri Light"/>
              </a:rPr>
              <a:t>High Bandwidth Usage</a:t>
            </a:r>
            <a:endParaRPr lang="en-US" sz="3200" b="1">
              <a:solidFill>
                <a:srgbClr val="C00000"/>
              </a:solidFill>
              <a:latin typeface="Arial Black"/>
              <a:cs typeface="Calibri Light"/>
            </a:endParaRP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6F192AC0-D39A-534B-A0B4-38E2E7A480C6}"/>
              </a:ext>
            </a:extLst>
          </p:cNvPr>
          <p:cNvCxnSpPr>
            <a:cxnSpLocks/>
          </p:cNvCxnSpPr>
          <p:nvPr/>
        </p:nvCxnSpPr>
        <p:spPr>
          <a:xfrm>
            <a:off x="3548958" y="3122611"/>
            <a:ext cx="2313161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D5BAC2A0-1980-BE44-A51A-57463EFCB82C}"/>
              </a:ext>
            </a:extLst>
          </p:cNvPr>
          <p:cNvSpPr txBox="1"/>
          <p:nvPr/>
        </p:nvSpPr>
        <p:spPr>
          <a:xfrm>
            <a:off x="3453896" y="2129552"/>
            <a:ext cx="2408223" cy="83099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600">
                <a:solidFill>
                  <a:schemeClr val="accent1">
                    <a:lumMod val="75000"/>
                  </a:schemeClr>
                </a:solidFill>
                <a:latin typeface="Consolas"/>
              </a:rPr>
              <a:t>{</a:t>
            </a:r>
            <a:endParaRPr lang="en-US" sz="1600">
              <a:solidFill>
                <a:schemeClr val="accent1">
                  <a:lumMod val="75000"/>
                </a:schemeClr>
              </a:solidFill>
              <a:latin typeface="Consolas"/>
              <a:ea typeface="+mn-lt"/>
              <a:cs typeface="+mn-lt"/>
            </a:endParaRPr>
          </a:p>
          <a:p>
            <a:r>
              <a:rPr lang="en-US" sz="1600">
                <a:latin typeface="Consolas"/>
              </a:rPr>
              <a:t>  </a:t>
            </a:r>
            <a:r>
              <a:rPr lang="de-DE" sz="160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</a:rPr>
              <a:t>"</a:t>
            </a:r>
            <a:r>
              <a:rPr lang="en-US" sz="1600">
                <a:solidFill>
                  <a:schemeClr val="accent2">
                    <a:lumMod val="75000"/>
                  </a:schemeClr>
                </a:solidFill>
                <a:latin typeface="Consolas"/>
              </a:rPr>
              <a:t>query</a:t>
            </a:r>
            <a:r>
              <a:rPr lang="de-DE" sz="160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</a:rPr>
              <a:t>"</a:t>
            </a:r>
            <a:r>
              <a:rPr lang="en-US" sz="1600">
                <a:solidFill>
                  <a:schemeClr val="accent2">
                    <a:lumMod val="75000"/>
                  </a:schemeClr>
                </a:solidFill>
                <a:latin typeface="Consolas"/>
              </a:rPr>
              <a:t> : </a:t>
            </a:r>
            <a:r>
              <a:rPr lang="en-US" sz="1600">
                <a:solidFill>
                  <a:schemeClr val="accent1">
                    <a:lumMod val="75000"/>
                  </a:schemeClr>
                </a:solidFill>
                <a:latin typeface="Consolas"/>
              </a:rPr>
              <a:t>&lt;</a:t>
            </a:r>
            <a:r>
              <a:rPr lang="en-US" sz="1600">
                <a:solidFill>
                  <a:schemeClr val="accent2">
                    <a:lumMod val="75000"/>
                  </a:schemeClr>
                </a:solidFill>
                <a:latin typeface="Consolas"/>
              </a:rPr>
              <a:t>query</a:t>
            </a:r>
            <a:r>
              <a:rPr lang="en-US" sz="1600">
                <a:solidFill>
                  <a:schemeClr val="accent1">
                    <a:lumMod val="75000"/>
                  </a:schemeClr>
                </a:solidFill>
                <a:latin typeface="Consolas"/>
              </a:rPr>
              <a:t>&gt;</a:t>
            </a:r>
            <a:endParaRPr lang="en-US" sz="1600">
              <a:solidFill>
                <a:schemeClr val="accent1">
                  <a:lumMod val="75000"/>
                </a:schemeClr>
              </a:solidFill>
              <a:latin typeface="Consolas"/>
              <a:ea typeface="+mn-lt"/>
              <a:cs typeface="+mn-lt"/>
            </a:endParaRPr>
          </a:p>
          <a:p>
            <a:r>
              <a:rPr lang="en-US" sz="1600">
                <a:solidFill>
                  <a:schemeClr val="accent1">
                    <a:lumMod val="75000"/>
                  </a:schemeClr>
                </a:solidFill>
                <a:latin typeface="Consolas"/>
              </a:rPr>
              <a:t>}</a:t>
            </a:r>
            <a:endParaRPr lang="en-US" sz="1600">
              <a:solidFill>
                <a:schemeClr val="accent1">
                  <a:lumMod val="75000"/>
                </a:schemeClr>
              </a:solidFill>
              <a:latin typeface="Consolas"/>
              <a:ea typeface="+mn-lt"/>
              <a:cs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94623574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26664">
        <p159:morph option="byObject"/>
      </p:transition>
    </mc:Choice>
    <mc:Fallback xmlns="">
      <p:transition spd="slow" advTm="26664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AAC0F7B2-9DA1-384D-9128-5AEA2F30816D}"/>
              </a:ext>
            </a:extLst>
          </p:cNvPr>
          <p:cNvSpPr/>
          <p:nvPr/>
        </p:nvSpPr>
        <p:spPr>
          <a:xfrm>
            <a:off x="624689" y="2045249"/>
            <a:ext cx="2408222" cy="2154725"/>
          </a:xfrm>
          <a:prstGeom prst="rect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GraphQL Client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82365C1B-7E5B-3F49-8877-0D9556C661AD}"/>
              </a:ext>
            </a:extLst>
          </p:cNvPr>
          <p:cNvSpPr/>
          <p:nvPr/>
        </p:nvSpPr>
        <p:spPr>
          <a:xfrm>
            <a:off x="6334927" y="2045249"/>
            <a:ext cx="2408222" cy="2154725"/>
          </a:xfrm>
          <a:prstGeom prst="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GraphQL Server</a:t>
            </a:r>
          </a:p>
        </p:txBody>
      </p:sp>
      <p:sp>
        <p:nvSpPr>
          <p:cNvPr id="12" name="Titel 1">
            <a:extLst>
              <a:ext uri="{FF2B5EF4-FFF2-40B4-BE49-F238E27FC236}">
                <a16:creationId xmlns:a16="http://schemas.microsoft.com/office/drawing/2014/main" id="{C7B4F3A5-5C6C-CD46-946C-BF5167AA41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4038" y="394637"/>
            <a:ext cx="8079760" cy="841980"/>
          </a:xfrm>
        </p:spPr>
        <p:txBody>
          <a:bodyPr>
            <a:normAutofit fontScale="90000"/>
          </a:bodyPr>
          <a:lstStyle/>
          <a:p>
            <a:pPr algn="ctr"/>
            <a:r>
              <a:rPr lang="en-US" sz="4000" b="1">
                <a:solidFill>
                  <a:srgbClr val="C00000"/>
                </a:solidFill>
                <a:latin typeface="Arial Black"/>
                <a:cs typeface="Calibri Light"/>
              </a:rPr>
              <a:t>Unrestricted Query Execution</a:t>
            </a:r>
            <a:endParaRPr lang="en-US" sz="3200" b="1">
              <a:solidFill>
                <a:srgbClr val="C00000"/>
              </a:solidFill>
              <a:latin typeface="Arial Black"/>
              <a:cs typeface="Calibri Light"/>
            </a:endParaRP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6F192AC0-D39A-534B-A0B4-38E2E7A480C6}"/>
              </a:ext>
            </a:extLst>
          </p:cNvPr>
          <p:cNvCxnSpPr>
            <a:cxnSpLocks/>
          </p:cNvCxnSpPr>
          <p:nvPr/>
        </p:nvCxnSpPr>
        <p:spPr>
          <a:xfrm>
            <a:off x="3548958" y="3122611"/>
            <a:ext cx="2313161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D5BAC2A0-1980-BE44-A51A-57463EFCB82C}"/>
              </a:ext>
            </a:extLst>
          </p:cNvPr>
          <p:cNvSpPr txBox="1"/>
          <p:nvPr/>
        </p:nvSpPr>
        <p:spPr>
          <a:xfrm>
            <a:off x="3453896" y="2129552"/>
            <a:ext cx="2408223" cy="83099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600">
                <a:solidFill>
                  <a:schemeClr val="accent1">
                    <a:lumMod val="75000"/>
                  </a:schemeClr>
                </a:solidFill>
                <a:latin typeface="Consolas"/>
              </a:rPr>
              <a:t>{</a:t>
            </a:r>
            <a:endParaRPr lang="en-US" sz="1600">
              <a:solidFill>
                <a:schemeClr val="accent1">
                  <a:lumMod val="75000"/>
                </a:schemeClr>
              </a:solidFill>
              <a:latin typeface="Consolas"/>
              <a:ea typeface="+mn-lt"/>
              <a:cs typeface="+mn-lt"/>
            </a:endParaRPr>
          </a:p>
          <a:p>
            <a:r>
              <a:rPr lang="en-US" sz="1600">
                <a:latin typeface="Consolas"/>
              </a:rPr>
              <a:t>  </a:t>
            </a:r>
            <a:r>
              <a:rPr lang="de-DE" sz="160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</a:rPr>
              <a:t>"</a:t>
            </a:r>
            <a:r>
              <a:rPr lang="en-US" sz="1600">
                <a:solidFill>
                  <a:schemeClr val="accent2">
                    <a:lumMod val="75000"/>
                  </a:schemeClr>
                </a:solidFill>
                <a:latin typeface="Consolas"/>
              </a:rPr>
              <a:t>query</a:t>
            </a:r>
            <a:r>
              <a:rPr lang="de-DE" sz="160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</a:rPr>
              <a:t>"</a:t>
            </a:r>
            <a:r>
              <a:rPr lang="en-US" sz="1600">
                <a:solidFill>
                  <a:schemeClr val="accent2">
                    <a:lumMod val="75000"/>
                  </a:schemeClr>
                </a:solidFill>
                <a:latin typeface="Consolas"/>
              </a:rPr>
              <a:t> : </a:t>
            </a:r>
            <a:r>
              <a:rPr lang="en-US" sz="1600">
                <a:solidFill>
                  <a:schemeClr val="accent1">
                    <a:lumMod val="75000"/>
                  </a:schemeClr>
                </a:solidFill>
                <a:latin typeface="Consolas"/>
              </a:rPr>
              <a:t>&lt;</a:t>
            </a:r>
            <a:r>
              <a:rPr lang="en-US" sz="1600">
                <a:solidFill>
                  <a:schemeClr val="accent2">
                    <a:lumMod val="75000"/>
                  </a:schemeClr>
                </a:solidFill>
                <a:latin typeface="Consolas"/>
              </a:rPr>
              <a:t>query</a:t>
            </a:r>
            <a:r>
              <a:rPr lang="en-US" sz="1600">
                <a:solidFill>
                  <a:schemeClr val="accent1">
                    <a:lumMod val="75000"/>
                  </a:schemeClr>
                </a:solidFill>
                <a:latin typeface="Consolas"/>
              </a:rPr>
              <a:t>&gt;</a:t>
            </a:r>
            <a:endParaRPr lang="en-US" sz="1600">
              <a:solidFill>
                <a:schemeClr val="accent1">
                  <a:lumMod val="75000"/>
                </a:schemeClr>
              </a:solidFill>
              <a:latin typeface="Consolas"/>
              <a:ea typeface="+mn-lt"/>
              <a:cs typeface="+mn-lt"/>
            </a:endParaRPr>
          </a:p>
          <a:p>
            <a:r>
              <a:rPr lang="en-US" sz="1600">
                <a:solidFill>
                  <a:schemeClr val="accent1">
                    <a:lumMod val="75000"/>
                  </a:schemeClr>
                </a:solidFill>
                <a:latin typeface="Consolas"/>
              </a:rPr>
              <a:t>}</a:t>
            </a:r>
            <a:endParaRPr lang="en-US" sz="1600">
              <a:solidFill>
                <a:schemeClr val="accent1">
                  <a:lumMod val="75000"/>
                </a:schemeClr>
              </a:solidFill>
              <a:latin typeface="Consolas"/>
              <a:ea typeface="+mn-lt"/>
              <a:cs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64018490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26664">
        <p159:morph option="byObject"/>
      </p:transition>
    </mc:Choice>
    <mc:Fallback xmlns="">
      <p:transition spd="slow" advTm="26664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AAC0F7B2-9DA1-384D-9128-5AEA2F30816D}"/>
              </a:ext>
            </a:extLst>
          </p:cNvPr>
          <p:cNvSpPr/>
          <p:nvPr/>
        </p:nvSpPr>
        <p:spPr>
          <a:xfrm>
            <a:off x="624689" y="2045249"/>
            <a:ext cx="2408222" cy="2154725"/>
          </a:xfrm>
          <a:prstGeom prst="rect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GraphQL Client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82365C1B-7E5B-3F49-8877-0D9556C661AD}"/>
              </a:ext>
            </a:extLst>
          </p:cNvPr>
          <p:cNvSpPr/>
          <p:nvPr/>
        </p:nvSpPr>
        <p:spPr>
          <a:xfrm>
            <a:off x="6334927" y="2045249"/>
            <a:ext cx="2408222" cy="2154725"/>
          </a:xfrm>
          <a:prstGeom prst="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GraphQL Server</a:t>
            </a:r>
          </a:p>
        </p:txBody>
      </p:sp>
      <p:sp>
        <p:nvSpPr>
          <p:cNvPr id="12" name="Titel 1">
            <a:extLst>
              <a:ext uri="{FF2B5EF4-FFF2-40B4-BE49-F238E27FC236}">
                <a16:creationId xmlns:a16="http://schemas.microsoft.com/office/drawing/2014/main" id="{C7B4F3A5-5C6C-CD46-946C-BF5167AA41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4038" y="394637"/>
            <a:ext cx="8079760" cy="841980"/>
          </a:xfrm>
        </p:spPr>
        <p:txBody>
          <a:bodyPr>
            <a:normAutofit/>
          </a:bodyPr>
          <a:lstStyle/>
          <a:p>
            <a:pPr algn="ctr"/>
            <a:r>
              <a:rPr lang="en-US" sz="4000">
                <a:solidFill>
                  <a:srgbClr val="C00000"/>
                </a:solidFill>
                <a:latin typeface="Arial Black"/>
                <a:cs typeface="Calibri Light"/>
              </a:rPr>
              <a:t>Low Bandwidth Usage</a:t>
            </a:r>
            <a:endParaRPr lang="en-US" sz="3200" b="1">
              <a:solidFill>
                <a:srgbClr val="C00000"/>
              </a:solidFill>
              <a:latin typeface="Arial Black"/>
              <a:cs typeface="Calibri Light"/>
            </a:endParaRP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6F192AC0-D39A-534B-A0B4-38E2E7A480C6}"/>
              </a:ext>
            </a:extLst>
          </p:cNvPr>
          <p:cNvCxnSpPr>
            <a:cxnSpLocks/>
          </p:cNvCxnSpPr>
          <p:nvPr/>
        </p:nvCxnSpPr>
        <p:spPr>
          <a:xfrm>
            <a:off x="3548958" y="3122611"/>
            <a:ext cx="2313161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D5BAC2A0-1980-BE44-A51A-57463EFCB82C}"/>
              </a:ext>
            </a:extLst>
          </p:cNvPr>
          <p:cNvSpPr txBox="1"/>
          <p:nvPr/>
        </p:nvSpPr>
        <p:spPr>
          <a:xfrm>
            <a:off x="3453896" y="2129552"/>
            <a:ext cx="2408223" cy="83099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600">
                <a:solidFill>
                  <a:schemeClr val="accent1">
                    <a:lumMod val="75000"/>
                  </a:schemeClr>
                </a:solidFill>
                <a:latin typeface="Consolas"/>
              </a:rPr>
              <a:t>{</a:t>
            </a:r>
            <a:endParaRPr lang="en-US" sz="1600">
              <a:solidFill>
                <a:schemeClr val="accent1">
                  <a:lumMod val="75000"/>
                </a:schemeClr>
              </a:solidFill>
              <a:latin typeface="Consolas"/>
              <a:ea typeface="+mn-lt"/>
              <a:cs typeface="+mn-lt"/>
            </a:endParaRPr>
          </a:p>
          <a:p>
            <a:r>
              <a:rPr lang="en-US" sz="1600">
                <a:latin typeface="Consolas"/>
              </a:rPr>
              <a:t>  </a:t>
            </a:r>
            <a:r>
              <a:rPr lang="en-US" sz="1600">
                <a:solidFill>
                  <a:schemeClr val="accent2">
                    <a:lumMod val="75000"/>
                  </a:schemeClr>
                </a:solidFill>
                <a:latin typeface="Consolas"/>
              </a:rPr>
              <a:t>“id” : “</a:t>
            </a:r>
            <a:r>
              <a:rPr lang="en-US" sz="1600">
                <a:solidFill>
                  <a:schemeClr val="accent2">
                    <a:lumMod val="75000"/>
                  </a:schemeClr>
                </a:solidFill>
              </a:rPr>
              <a:t>W5IYenw==</a:t>
            </a:r>
            <a:r>
              <a:rPr lang="en-US" sz="1600">
                <a:solidFill>
                  <a:schemeClr val="accent2">
                    <a:lumMod val="75000"/>
                  </a:schemeClr>
                </a:solidFill>
                <a:latin typeface="Consolas"/>
              </a:rPr>
              <a:t>”</a:t>
            </a:r>
            <a:endParaRPr lang="en-US" sz="1600">
              <a:solidFill>
                <a:schemeClr val="accent1">
                  <a:lumMod val="75000"/>
                </a:schemeClr>
              </a:solidFill>
              <a:latin typeface="Consolas"/>
              <a:ea typeface="+mn-lt"/>
              <a:cs typeface="+mn-lt"/>
            </a:endParaRPr>
          </a:p>
          <a:p>
            <a:r>
              <a:rPr lang="en-US" sz="1600">
                <a:solidFill>
                  <a:schemeClr val="accent1">
                    <a:lumMod val="75000"/>
                  </a:schemeClr>
                </a:solidFill>
                <a:latin typeface="Consolas"/>
              </a:rPr>
              <a:t>}</a:t>
            </a:r>
            <a:endParaRPr lang="en-US" sz="1600">
              <a:solidFill>
                <a:schemeClr val="accent1">
                  <a:lumMod val="75000"/>
                </a:schemeClr>
              </a:solidFill>
              <a:latin typeface="Consolas"/>
              <a:ea typeface="+mn-lt"/>
              <a:cs typeface="+mn-lt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EA1A4242-D6A4-1F4B-85DE-225CAA2A7E6C}"/>
              </a:ext>
            </a:extLst>
          </p:cNvPr>
          <p:cNvSpPr/>
          <p:nvPr/>
        </p:nvSpPr>
        <p:spPr>
          <a:xfrm rot="16200000">
            <a:off x="5417327" y="2911025"/>
            <a:ext cx="2154725" cy="423170"/>
          </a:xfrm>
          <a:prstGeom prst="rect">
            <a:avLst/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Middleware</a:t>
            </a:r>
          </a:p>
        </p:txBody>
      </p:sp>
    </p:spTree>
    <p:extLst>
      <p:ext uri="{BB962C8B-B14F-4D97-AF65-F5344CB8AC3E}">
        <p14:creationId xmlns:p14="http://schemas.microsoft.com/office/powerpoint/2010/main" val="359845260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26664">
        <p159:morph option="byObject"/>
      </p:transition>
    </mc:Choice>
    <mc:Fallback xmlns="">
      <p:transition spd="slow" advTm="26664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56D74A-FCEC-4DAD-AE24-F1D095D37158}"/>
              </a:ext>
            </a:extLst>
          </p:cNvPr>
          <p:cNvSpPr txBox="1"/>
          <p:nvPr/>
        </p:nvSpPr>
        <p:spPr>
          <a:xfrm>
            <a:off x="747298" y="2047417"/>
            <a:ext cx="7934828" cy="76944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4400" dirty="0">
                <a:solidFill>
                  <a:srgbClr val="2F5496"/>
                </a:solidFill>
                <a:latin typeface="Franklin Gothic Heavy"/>
              </a:rPr>
              <a:t>GraphQL on ASP.NET Core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884BBFD-1D46-4F84-95C3-5BE3705AAF59}"/>
              </a:ext>
            </a:extLst>
          </p:cNvPr>
          <p:cNvSpPr txBox="1"/>
          <p:nvPr/>
        </p:nvSpPr>
        <p:spPr>
          <a:xfrm>
            <a:off x="2135409" y="2817742"/>
            <a:ext cx="5255032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>
                <a:solidFill>
                  <a:srgbClr val="595959"/>
                </a:solidFill>
                <a:latin typeface="Franklin Gothic Heavy"/>
              </a:rPr>
              <a:t>WITH</a:t>
            </a:r>
            <a:endParaRPr lang="en-US">
              <a:solidFill>
                <a:srgbClr val="595959"/>
              </a:solidFill>
              <a:cs typeface="Calibri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6F700CD-738A-B146-895F-367188BCFAA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92925" y="2965410"/>
            <a:ext cx="2540000" cy="25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143512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295">
        <p159:morph option="byObject"/>
      </p:transition>
    </mc:Choice>
    <mc:Fallback xmlns="">
      <p:transition spd="slow" advTm="295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AAC0F7B2-9DA1-384D-9128-5AEA2F30816D}"/>
              </a:ext>
            </a:extLst>
          </p:cNvPr>
          <p:cNvSpPr/>
          <p:nvPr/>
        </p:nvSpPr>
        <p:spPr>
          <a:xfrm>
            <a:off x="624689" y="2045249"/>
            <a:ext cx="2408222" cy="2154725"/>
          </a:xfrm>
          <a:prstGeom prst="rect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GraphQL Client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82365C1B-7E5B-3F49-8877-0D9556C661AD}"/>
              </a:ext>
            </a:extLst>
          </p:cNvPr>
          <p:cNvSpPr/>
          <p:nvPr/>
        </p:nvSpPr>
        <p:spPr>
          <a:xfrm>
            <a:off x="6334927" y="2045249"/>
            <a:ext cx="2408222" cy="2154725"/>
          </a:xfrm>
          <a:prstGeom prst="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GraphQL Server</a:t>
            </a:r>
          </a:p>
        </p:txBody>
      </p:sp>
      <p:sp>
        <p:nvSpPr>
          <p:cNvPr id="12" name="Titel 1">
            <a:extLst>
              <a:ext uri="{FF2B5EF4-FFF2-40B4-BE49-F238E27FC236}">
                <a16:creationId xmlns:a16="http://schemas.microsoft.com/office/drawing/2014/main" id="{C7B4F3A5-5C6C-CD46-946C-BF5167AA41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4038" y="394637"/>
            <a:ext cx="8079760" cy="841980"/>
          </a:xfrm>
        </p:spPr>
        <p:txBody>
          <a:bodyPr>
            <a:normAutofit/>
          </a:bodyPr>
          <a:lstStyle/>
          <a:p>
            <a:pPr algn="ctr"/>
            <a:r>
              <a:rPr lang="en-US" sz="4000" b="1">
                <a:solidFill>
                  <a:srgbClr val="C00000"/>
                </a:solidFill>
                <a:latin typeface="Arial Black"/>
                <a:cs typeface="Calibri Light"/>
              </a:rPr>
              <a:t>Restricted Query Execution</a:t>
            </a:r>
            <a:endParaRPr lang="en-US" sz="3200" b="1">
              <a:solidFill>
                <a:srgbClr val="C00000"/>
              </a:solidFill>
              <a:latin typeface="Arial Black"/>
              <a:cs typeface="Calibri Light"/>
            </a:endParaRP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6F192AC0-D39A-534B-A0B4-38E2E7A480C6}"/>
              </a:ext>
            </a:extLst>
          </p:cNvPr>
          <p:cNvCxnSpPr>
            <a:cxnSpLocks/>
          </p:cNvCxnSpPr>
          <p:nvPr/>
        </p:nvCxnSpPr>
        <p:spPr>
          <a:xfrm>
            <a:off x="3548958" y="3122611"/>
            <a:ext cx="2313161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D5BAC2A0-1980-BE44-A51A-57463EFCB82C}"/>
              </a:ext>
            </a:extLst>
          </p:cNvPr>
          <p:cNvSpPr txBox="1"/>
          <p:nvPr/>
        </p:nvSpPr>
        <p:spPr>
          <a:xfrm>
            <a:off x="3453896" y="2129552"/>
            <a:ext cx="2408223" cy="83099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600">
                <a:solidFill>
                  <a:schemeClr val="accent1">
                    <a:lumMod val="75000"/>
                  </a:schemeClr>
                </a:solidFill>
                <a:latin typeface="Consolas"/>
              </a:rPr>
              <a:t>{</a:t>
            </a:r>
            <a:endParaRPr lang="en-US" sz="1600">
              <a:solidFill>
                <a:schemeClr val="accent1">
                  <a:lumMod val="75000"/>
                </a:schemeClr>
              </a:solidFill>
              <a:latin typeface="Consolas"/>
              <a:ea typeface="+mn-lt"/>
              <a:cs typeface="+mn-lt"/>
            </a:endParaRPr>
          </a:p>
          <a:p>
            <a:r>
              <a:rPr lang="en-US" sz="1600">
                <a:latin typeface="Consolas"/>
              </a:rPr>
              <a:t>  </a:t>
            </a:r>
            <a:r>
              <a:rPr lang="en-US" sz="1600">
                <a:solidFill>
                  <a:schemeClr val="accent2">
                    <a:lumMod val="75000"/>
                  </a:schemeClr>
                </a:solidFill>
                <a:latin typeface="Consolas"/>
              </a:rPr>
              <a:t>“id” : “</a:t>
            </a:r>
            <a:r>
              <a:rPr lang="en-US" sz="1600">
                <a:solidFill>
                  <a:schemeClr val="accent2">
                    <a:lumMod val="75000"/>
                  </a:schemeClr>
                </a:solidFill>
              </a:rPr>
              <a:t>W5IYenw==</a:t>
            </a:r>
            <a:r>
              <a:rPr lang="en-US" sz="1600">
                <a:solidFill>
                  <a:schemeClr val="accent2">
                    <a:lumMod val="75000"/>
                  </a:schemeClr>
                </a:solidFill>
                <a:latin typeface="Consolas"/>
              </a:rPr>
              <a:t>”</a:t>
            </a:r>
            <a:endParaRPr lang="en-US" sz="1600">
              <a:solidFill>
                <a:schemeClr val="accent1">
                  <a:lumMod val="75000"/>
                </a:schemeClr>
              </a:solidFill>
              <a:latin typeface="Consolas"/>
              <a:ea typeface="+mn-lt"/>
              <a:cs typeface="+mn-lt"/>
            </a:endParaRPr>
          </a:p>
          <a:p>
            <a:r>
              <a:rPr lang="en-US" sz="1600">
                <a:solidFill>
                  <a:schemeClr val="accent1">
                    <a:lumMod val="75000"/>
                  </a:schemeClr>
                </a:solidFill>
                <a:latin typeface="Consolas"/>
              </a:rPr>
              <a:t>}</a:t>
            </a:r>
            <a:endParaRPr lang="en-US" sz="1600">
              <a:solidFill>
                <a:schemeClr val="accent1">
                  <a:lumMod val="75000"/>
                </a:schemeClr>
              </a:solidFill>
              <a:latin typeface="Consolas"/>
              <a:ea typeface="+mn-lt"/>
              <a:cs typeface="+mn-lt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52DB7A0-32AB-7F40-A9CB-03B8FA548E2F}"/>
              </a:ext>
            </a:extLst>
          </p:cNvPr>
          <p:cNvSpPr/>
          <p:nvPr/>
        </p:nvSpPr>
        <p:spPr>
          <a:xfrm rot="16200000">
            <a:off x="5417327" y="2911025"/>
            <a:ext cx="2154725" cy="423170"/>
          </a:xfrm>
          <a:prstGeom prst="rect">
            <a:avLst/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Middleware</a:t>
            </a:r>
          </a:p>
        </p:txBody>
      </p:sp>
    </p:spTree>
    <p:extLst>
      <p:ext uri="{BB962C8B-B14F-4D97-AF65-F5344CB8AC3E}">
        <p14:creationId xmlns:p14="http://schemas.microsoft.com/office/powerpoint/2010/main" val="277646439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26664">
        <p159:morph option="byObject"/>
      </p:transition>
    </mc:Choice>
    <mc:Fallback xmlns="">
      <p:transition spd="slow" advTm="26664"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el 1">
            <a:extLst>
              <a:ext uri="{FF2B5EF4-FFF2-40B4-BE49-F238E27FC236}">
                <a16:creationId xmlns:a16="http://schemas.microsoft.com/office/drawing/2014/main" id="{023BB5C4-1F0D-434D-ABCA-EFC29C0E21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4039" y="2640515"/>
            <a:ext cx="8079760" cy="964193"/>
          </a:xfrm>
        </p:spPr>
        <p:txBody>
          <a:bodyPr>
            <a:normAutofit/>
          </a:bodyPr>
          <a:lstStyle/>
          <a:p>
            <a:pPr algn="ctr"/>
            <a:r>
              <a:rPr lang="en-US" sz="4000">
                <a:solidFill>
                  <a:srgbClr val="C00000"/>
                </a:solidFill>
                <a:latin typeface="Arial Black"/>
                <a:cs typeface="Calibri Light"/>
              </a:rPr>
              <a:t>Demo</a:t>
            </a:r>
          </a:p>
        </p:txBody>
      </p:sp>
    </p:spTree>
    <p:extLst>
      <p:ext uri="{BB962C8B-B14F-4D97-AF65-F5344CB8AC3E}">
        <p14:creationId xmlns:p14="http://schemas.microsoft.com/office/powerpoint/2010/main" val="367361186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3057">
        <p159:morph option="byObject"/>
      </p:transition>
    </mc:Choice>
    <mc:Fallback xmlns="">
      <p:transition spd="slow" advTm="3057">
        <p:fad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el 1">
            <a:extLst>
              <a:ext uri="{FF2B5EF4-FFF2-40B4-BE49-F238E27FC236}">
                <a16:creationId xmlns:a16="http://schemas.microsoft.com/office/drawing/2014/main" id="{62EC9830-321F-4BD1-8AC7-5CFCC384DD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4038" y="394637"/>
            <a:ext cx="8079760" cy="841980"/>
          </a:xfrm>
        </p:spPr>
        <p:txBody>
          <a:bodyPr>
            <a:normAutofit/>
          </a:bodyPr>
          <a:lstStyle/>
          <a:p>
            <a:r>
              <a:rPr lang="en-US" sz="4000" dirty="0">
                <a:solidFill>
                  <a:srgbClr val="C00000"/>
                </a:solidFill>
                <a:latin typeface="Arial Black"/>
                <a:cs typeface="Calibri Light"/>
              </a:rPr>
              <a:t>Conclusion:</a:t>
            </a:r>
            <a:endParaRPr lang="en-US" sz="3200" b="1" dirty="0">
              <a:solidFill>
                <a:srgbClr val="C00000"/>
              </a:solidFill>
              <a:latin typeface="Arial Black"/>
              <a:cs typeface="Calibri Light"/>
            </a:endParaRPr>
          </a:p>
        </p:txBody>
      </p:sp>
      <p:sp>
        <p:nvSpPr>
          <p:cNvPr id="8" name="Titel 1">
            <a:extLst>
              <a:ext uri="{FF2B5EF4-FFF2-40B4-BE49-F238E27FC236}">
                <a16:creationId xmlns:a16="http://schemas.microsoft.com/office/drawing/2014/main" id="{C59AD522-4739-9C40-A2AD-03F433FA7020}"/>
              </a:ext>
            </a:extLst>
          </p:cNvPr>
          <p:cNvSpPr txBox="1">
            <a:spLocks/>
          </p:cNvSpPr>
          <p:nvPr/>
        </p:nvSpPr>
        <p:spPr>
          <a:xfrm>
            <a:off x="644038" y="1221413"/>
            <a:ext cx="8079760" cy="401149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832653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7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rgbClr val="C00000"/>
                </a:solidFill>
                <a:latin typeface="Arial Black"/>
                <a:cs typeface="Calibri Light"/>
              </a:rPr>
              <a:t>GraphQL is a great way to expose APIs in a more human-readable way</a:t>
            </a:r>
          </a:p>
          <a:p>
            <a:pPr marL="457200" indent="-4572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rgbClr val="C00000"/>
                </a:solidFill>
                <a:latin typeface="Arial Black"/>
                <a:cs typeface="Calibri Light"/>
              </a:rPr>
              <a:t>Data fetching and aggregation is moved into the server</a:t>
            </a:r>
          </a:p>
          <a:p>
            <a:pPr marL="457200" indent="-4572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rgbClr val="C00000"/>
                </a:solidFill>
                <a:latin typeface="Arial Black"/>
                <a:cs typeface="Calibri Light"/>
              </a:rPr>
              <a:t>The type system protects the consumer from malformed data</a:t>
            </a:r>
          </a:p>
          <a:p>
            <a:pPr marL="457200" indent="-4572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rgbClr val="C00000"/>
                </a:solidFill>
                <a:latin typeface="Arial Black"/>
                <a:cs typeface="Calibri Light"/>
              </a:rPr>
              <a:t>GraphQL introduces new challenges for scaling APIs</a:t>
            </a:r>
          </a:p>
          <a:p>
            <a:pPr marL="457200" indent="-4572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rgbClr val="C00000"/>
                </a:solidFill>
                <a:latin typeface="Arial Black"/>
                <a:cs typeface="Calibri Light"/>
              </a:rPr>
              <a:t>GraphQL is NOT always a good solution (e.g. Binary Streams)</a:t>
            </a:r>
          </a:p>
          <a:p>
            <a:pPr marL="457200" indent="-457200">
              <a:lnSpc>
                <a:spcPct val="100000"/>
              </a:lnSpc>
              <a:buFont typeface="Arial" panose="020B0604020202020204" pitchFamily="34" charset="0"/>
              <a:buChar char="•"/>
            </a:pPr>
            <a:endParaRPr lang="en-US" sz="2800" b="1" dirty="0">
              <a:solidFill>
                <a:srgbClr val="C00000"/>
              </a:solidFill>
              <a:latin typeface="Arial Black"/>
              <a:cs typeface="Calibri Light"/>
            </a:endParaRPr>
          </a:p>
        </p:txBody>
      </p:sp>
    </p:spTree>
    <p:extLst>
      <p:ext uri="{BB962C8B-B14F-4D97-AF65-F5344CB8AC3E}">
        <p14:creationId xmlns:p14="http://schemas.microsoft.com/office/powerpoint/2010/main" val="39237230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26664">
        <p159:morph option="byObject"/>
      </p:transition>
    </mc:Choice>
    <mc:Fallback xmlns="">
      <p:transition spd="slow" advTm="26664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uild="p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1">
            <a:extLst>
              <a:ext uri="{FF2B5EF4-FFF2-40B4-BE49-F238E27FC236}">
                <a16:creationId xmlns:a16="http://schemas.microsoft.com/office/drawing/2014/main" id="{39588924-B4ED-D044-89C2-C291EF059C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4039" y="2640515"/>
            <a:ext cx="8079760" cy="964193"/>
          </a:xfrm>
        </p:spPr>
        <p:txBody>
          <a:bodyPr>
            <a:normAutofit fontScale="90000"/>
          </a:bodyPr>
          <a:lstStyle/>
          <a:p>
            <a:pPr algn="ctr"/>
            <a:r>
              <a:rPr lang="en-US" sz="4000" dirty="0">
                <a:solidFill>
                  <a:srgbClr val="C00000"/>
                </a:solidFill>
                <a:latin typeface="Britannic Bold"/>
                <a:cs typeface="Calibri Light"/>
              </a:rPr>
              <a:t>What do GraphQL clients </a:t>
            </a:r>
            <a:br>
              <a:rPr lang="en-US" sz="4000" dirty="0">
                <a:solidFill>
                  <a:srgbClr val="C00000"/>
                </a:solidFill>
                <a:latin typeface="Britannic Bold"/>
                <a:cs typeface="Calibri Light"/>
              </a:rPr>
            </a:br>
            <a:r>
              <a:rPr lang="en-US" sz="4000" dirty="0">
                <a:solidFill>
                  <a:srgbClr val="C00000"/>
                </a:solidFill>
                <a:latin typeface="Britannic Bold"/>
                <a:cs typeface="Calibri Light"/>
              </a:rPr>
              <a:t>actually look like on .NET?</a:t>
            </a:r>
          </a:p>
        </p:txBody>
      </p:sp>
    </p:spTree>
    <p:extLst>
      <p:ext uri="{BB962C8B-B14F-4D97-AF65-F5344CB8AC3E}">
        <p14:creationId xmlns:p14="http://schemas.microsoft.com/office/powerpoint/2010/main" val="15943272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5B233617-B780-EA48-8F94-D358A51D051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4413" y="2012392"/>
            <a:ext cx="8379010" cy="22204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232745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9312DD10-7110-5648-824A-A313129F3BA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292" r="2" b="14405"/>
          <a:stretch/>
        </p:blipFill>
        <p:spPr>
          <a:xfrm>
            <a:off x="20" y="10"/>
            <a:ext cx="9367817" cy="62452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84186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1909B3C6-6491-DC4B-98F6-E4F87AC41B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47277" y="585971"/>
            <a:ext cx="5073281" cy="50732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0363005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el 1">
            <a:extLst>
              <a:ext uri="{FF2B5EF4-FFF2-40B4-BE49-F238E27FC236}">
                <a16:creationId xmlns:a16="http://schemas.microsoft.com/office/drawing/2014/main" id="{023BB5C4-1F0D-434D-ABCA-EFC29C0E21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4039" y="2640515"/>
            <a:ext cx="8079760" cy="964193"/>
          </a:xfrm>
        </p:spPr>
        <p:txBody>
          <a:bodyPr>
            <a:normAutofit/>
          </a:bodyPr>
          <a:lstStyle/>
          <a:p>
            <a:pPr algn="ctr"/>
            <a:r>
              <a:rPr lang="en-US" sz="4000">
                <a:solidFill>
                  <a:srgbClr val="C00000"/>
                </a:solidFill>
                <a:latin typeface="Arial Black"/>
                <a:cs typeface="Calibri Light"/>
              </a:rPr>
              <a:t>Demo</a:t>
            </a:r>
          </a:p>
        </p:txBody>
      </p:sp>
    </p:spTree>
    <p:extLst>
      <p:ext uri="{BB962C8B-B14F-4D97-AF65-F5344CB8AC3E}">
        <p14:creationId xmlns:p14="http://schemas.microsoft.com/office/powerpoint/2010/main" val="81683459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3057">
        <p159:morph option="byObject"/>
      </p:transition>
    </mc:Choice>
    <mc:Fallback xmlns="">
      <p:transition spd="slow" advTm="3057">
        <p:fade/>
      </p:transition>
    </mc:Fallback>
  </mc:AlternateContent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el 1">
            <a:extLst>
              <a:ext uri="{FF2B5EF4-FFF2-40B4-BE49-F238E27FC236}">
                <a16:creationId xmlns:a16="http://schemas.microsoft.com/office/drawing/2014/main" id="{023BB5C4-1F0D-434D-ABCA-EFC29C0E21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4039" y="2640515"/>
            <a:ext cx="8079760" cy="964193"/>
          </a:xfrm>
        </p:spPr>
        <p:txBody>
          <a:bodyPr>
            <a:normAutofit/>
          </a:bodyPr>
          <a:lstStyle/>
          <a:p>
            <a:pPr algn="ctr"/>
            <a:r>
              <a:rPr lang="en-US" sz="4000" dirty="0">
                <a:solidFill>
                  <a:srgbClr val="C00000"/>
                </a:solidFill>
                <a:latin typeface="Britannic Bold"/>
                <a:cs typeface="Calibri Light"/>
              </a:rPr>
              <a:t>Let's talk about microservices</a:t>
            </a:r>
          </a:p>
        </p:txBody>
      </p:sp>
    </p:spTree>
    <p:extLst>
      <p:ext uri="{BB962C8B-B14F-4D97-AF65-F5344CB8AC3E}">
        <p14:creationId xmlns:p14="http://schemas.microsoft.com/office/powerpoint/2010/main" val="223673456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70782">
        <p159:morph option="byObject"/>
      </p:transition>
    </mc:Choice>
    <mc:Fallback xmlns="">
      <p:transition spd="slow" advTm="70782">
        <p:fade/>
      </p:transition>
    </mc:Fallback>
  </mc:AlternateContent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 descr="A person wearing a suit and tie&#10;&#10;Description generated with very high confidence">
            <a:extLst>
              <a:ext uri="{FF2B5EF4-FFF2-40B4-BE49-F238E27FC236}">
                <a16:creationId xmlns:a16="http://schemas.microsoft.com/office/drawing/2014/main" id="{11D82685-A3B9-4F31-840D-B0822997A56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0629" r="15631" b="2"/>
          <a:stretch/>
        </p:blipFill>
        <p:spPr>
          <a:xfrm>
            <a:off x="2" y="10"/>
            <a:ext cx="8187219" cy="6245215"/>
          </a:xfrm>
          <a:custGeom>
            <a:avLst/>
            <a:gdLst>
              <a:gd name="connsiteX0" fmla="*/ 8526285 w 10655455"/>
              <a:gd name="connsiteY0" fmla="*/ 6283111 h 6858000"/>
              <a:gd name="connsiteX1" fmla="*/ 10157124 w 10655455"/>
              <a:gd name="connsiteY1" fmla="*/ 6283111 h 6858000"/>
              <a:gd name="connsiteX2" fmla="*/ 10407209 w 10655455"/>
              <a:gd name="connsiteY2" fmla="*/ 6430504 h 6858000"/>
              <a:gd name="connsiteX3" fmla="*/ 10606716 w 10655455"/>
              <a:gd name="connsiteY3" fmla="*/ 6774068 h 6858000"/>
              <a:gd name="connsiteX4" fmla="*/ 10655455 w 10655455"/>
              <a:gd name="connsiteY4" fmla="*/ 6858000 h 6858000"/>
              <a:gd name="connsiteX5" fmla="*/ 8025501 w 10655455"/>
              <a:gd name="connsiteY5" fmla="*/ 6858000 h 6858000"/>
              <a:gd name="connsiteX6" fmla="*/ 8129453 w 10655455"/>
              <a:gd name="connsiteY6" fmla="*/ 6678214 h 6858000"/>
              <a:gd name="connsiteX7" fmla="*/ 8272677 w 10655455"/>
              <a:gd name="connsiteY7" fmla="*/ 6430504 h 6858000"/>
              <a:gd name="connsiteX8" fmla="*/ 8526285 w 10655455"/>
              <a:gd name="connsiteY8" fmla="*/ 6283111 h 6858000"/>
              <a:gd name="connsiteX9" fmla="*/ 8508611 w 10655455"/>
              <a:gd name="connsiteY9" fmla="*/ 4776272 h 6858000"/>
              <a:gd name="connsiteX10" fmla="*/ 9153763 w 10655455"/>
              <a:gd name="connsiteY10" fmla="*/ 4776272 h 6858000"/>
              <a:gd name="connsiteX11" fmla="*/ 9252696 w 10655455"/>
              <a:gd name="connsiteY11" fmla="*/ 4834580 h 6858000"/>
              <a:gd name="connsiteX12" fmla="*/ 9575969 w 10655455"/>
              <a:gd name="connsiteY12" fmla="*/ 5391278 h 6858000"/>
              <a:gd name="connsiteX13" fmla="*/ 9575969 w 10655455"/>
              <a:gd name="connsiteY13" fmla="*/ 5505116 h 6858000"/>
              <a:gd name="connsiteX14" fmla="*/ 9252696 w 10655455"/>
              <a:gd name="connsiteY14" fmla="*/ 6061815 h 6858000"/>
              <a:gd name="connsiteX15" fmla="*/ 9153763 w 10655455"/>
              <a:gd name="connsiteY15" fmla="*/ 6120122 h 6858000"/>
              <a:gd name="connsiteX16" fmla="*/ 8508611 w 10655455"/>
              <a:gd name="connsiteY16" fmla="*/ 6120122 h 6858000"/>
              <a:gd name="connsiteX17" fmla="*/ 8408284 w 10655455"/>
              <a:gd name="connsiteY17" fmla="*/ 6061815 h 6858000"/>
              <a:gd name="connsiteX18" fmla="*/ 8086404 w 10655455"/>
              <a:gd name="connsiteY18" fmla="*/ 5505116 h 6858000"/>
              <a:gd name="connsiteX19" fmla="*/ 8086404 w 10655455"/>
              <a:gd name="connsiteY19" fmla="*/ 5391278 h 6858000"/>
              <a:gd name="connsiteX20" fmla="*/ 8408284 w 10655455"/>
              <a:gd name="connsiteY20" fmla="*/ 4834580 h 6858000"/>
              <a:gd name="connsiteX21" fmla="*/ 8508611 w 10655455"/>
              <a:gd name="connsiteY21" fmla="*/ 4776272 h 6858000"/>
              <a:gd name="connsiteX22" fmla="*/ 8438383 w 10655455"/>
              <a:gd name="connsiteY22" fmla="*/ 4182594 h 6858000"/>
              <a:gd name="connsiteX23" fmla="*/ 8671249 w 10655455"/>
              <a:gd name="connsiteY23" fmla="*/ 4182594 h 6858000"/>
              <a:gd name="connsiteX24" fmla="*/ 8706958 w 10655455"/>
              <a:gd name="connsiteY24" fmla="*/ 4203640 h 6858000"/>
              <a:gd name="connsiteX25" fmla="*/ 8823642 w 10655455"/>
              <a:gd name="connsiteY25" fmla="*/ 4404579 h 6858000"/>
              <a:gd name="connsiteX26" fmla="*/ 8823642 w 10655455"/>
              <a:gd name="connsiteY26" fmla="*/ 4445668 h 6858000"/>
              <a:gd name="connsiteX27" fmla="*/ 8706958 w 10655455"/>
              <a:gd name="connsiteY27" fmla="*/ 4646606 h 6858000"/>
              <a:gd name="connsiteX28" fmla="*/ 8671249 w 10655455"/>
              <a:gd name="connsiteY28" fmla="*/ 4667652 h 6858000"/>
              <a:gd name="connsiteX29" fmla="*/ 8438383 w 10655455"/>
              <a:gd name="connsiteY29" fmla="*/ 4667652 h 6858000"/>
              <a:gd name="connsiteX30" fmla="*/ 8402170 w 10655455"/>
              <a:gd name="connsiteY30" fmla="*/ 4646606 h 6858000"/>
              <a:gd name="connsiteX31" fmla="*/ 8285989 w 10655455"/>
              <a:gd name="connsiteY31" fmla="*/ 4445668 h 6858000"/>
              <a:gd name="connsiteX32" fmla="*/ 8285989 w 10655455"/>
              <a:gd name="connsiteY32" fmla="*/ 4404579 h 6858000"/>
              <a:gd name="connsiteX33" fmla="*/ 8402170 w 10655455"/>
              <a:gd name="connsiteY33" fmla="*/ 4203640 h 6858000"/>
              <a:gd name="connsiteX34" fmla="*/ 8438383 w 10655455"/>
              <a:gd name="connsiteY34" fmla="*/ 4182594 h 6858000"/>
              <a:gd name="connsiteX35" fmla="*/ 7678681 w 10655455"/>
              <a:gd name="connsiteY35" fmla="*/ 3459104 h 6858000"/>
              <a:gd name="connsiteX36" fmla="*/ 8119685 w 10655455"/>
              <a:gd name="connsiteY36" fmla="*/ 3459104 h 6858000"/>
              <a:gd name="connsiteX37" fmla="*/ 8187313 w 10655455"/>
              <a:gd name="connsiteY37" fmla="*/ 3498961 h 6858000"/>
              <a:gd name="connsiteX38" fmla="*/ 8408292 w 10655455"/>
              <a:gd name="connsiteY38" fmla="*/ 3879501 h 6858000"/>
              <a:gd name="connsiteX39" fmla="*/ 8408292 w 10655455"/>
              <a:gd name="connsiteY39" fmla="*/ 3957318 h 6858000"/>
              <a:gd name="connsiteX40" fmla="*/ 8187313 w 10655455"/>
              <a:gd name="connsiteY40" fmla="*/ 4337857 h 6858000"/>
              <a:gd name="connsiteX41" fmla="*/ 8119685 w 10655455"/>
              <a:gd name="connsiteY41" fmla="*/ 4377714 h 6858000"/>
              <a:gd name="connsiteX42" fmla="*/ 7678681 w 10655455"/>
              <a:gd name="connsiteY42" fmla="*/ 4377714 h 6858000"/>
              <a:gd name="connsiteX43" fmla="*/ 7610101 w 10655455"/>
              <a:gd name="connsiteY43" fmla="*/ 4337857 h 6858000"/>
              <a:gd name="connsiteX44" fmla="*/ 7390076 w 10655455"/>
              <a:gd name="connsiteY44" fmla="*/ 3957318 h 6858000"/>
              <a:gd name="connsiteX45" fmla="*/ 7390076 w 10655455"/>
              <a:gd name="connsiteY45" fmla="*/ 3879501 h 6858000"/>
              <a:gd name="connsiteX46" fmla="*/ 7610101 w 10655455"/>
              <a:gd name="connsiteY46" fmla="*/ 3498961 h 6858000"/>
              <a:gd name="connsiteX47" fmla="*/ 7678681 w 10655455"/>
              <a:gd name="connsiteY47" fmla="*/ 3459104 h 6858000"/>
              <a:gd name="connsiteX48" fmla="*/ 9108816 w 10655455"/>
              <a:gd name="connsiteY48" fmla="*/ 2082751 h 6858000"/>
              <a:gd name="connsiteX49" fmla="*/ 9876937 w 10655455"/>
              <a:gd name="connsiteY49" fmla="*/ 2082751 h 6858000"/>
              <a:gd name="connsiteX50" fmla="*/ 9994727 w 10655455"/>
              <a:gd name="connsiteY50" fmla="*/ 2152172 h 6858000"/>
              <a:gd name="connsiteX51" fmla="*/ 10379617 w 10655455"/>
              <a:gd name="connsiteY51" fmla="*/ 2814978 h 6858000"/>
              <a:gd name="connsiteX52" fmla="*/ 10379617 w 10655455"/>
              <a:gd name="connsiteY52" fmla="*/ 2950515 h 6858000"/>
              <a:gd name="connsiteX53" fmla="*/ 9994727 w 10655455"/>
              <a:gd name="connsiteY53" fmla="*/ 3613321 h 6858000"/>
              <a:gd name="connsiteX54" fmla="*/ 9876937 w 10655455"/>
              <a:gd name="connsiteY54" fmla="*/ 3682742 h 6858000"/>
              <a:gd name="connsiteX55" fmla="*/ 9108816 w 10655455"/>
              <a:gd name="connsiteY55" fmla="*/ 3682742 h 6858000"/>
              <a:gd name="connsiteX56" fmla="*/ 8989367 w 10655455"/>
              <a:gd name="connsiteY56" fmla="*/ 3613321 h 6858000"/>
              <a:gd name="connsiteX57" fmla="*/ 8606137 w 10655455"/>
              <a:gd name="connsiteY57" fmla="*/ 2950515 h 6858000"/>
              <a:gd name="connsiteX58" fmla="*/ 8606137 w 10655455"/>
              <a:gd name="connsiteY58" fmla="*/ 2814978 h 6858000"/>
              <a:gd name="connsiteX59" fmla="*/ 8989367 w 10655455"/>
              <a:gd name="connsiteY59" fmla="*/ 2152172 h 6858000"/>
              <a:gd name="connsiteX60" fmla="*/ 9108816 w 10655455"/>
              <a:gd name="connsiteY60" fmla="*/ 2082751 h 6858000"/>
              <a:gd name="connsiteX61" fmla="*/ 1321854 w 10655455"/>
              <a:gd name="connsiteY61" fmla="*/ 2071857 h 6858000"/>
              <a:gd name="connsiteX62" fmla="*/ 5365317 w 10655455"/>
              <a:gd name="connsiteY62" fmla="*/ 2071857 h 6858000"/>
              <a:gd name="connsiteX63" fmla="*/ 5985373 w 10655455"/>
              <a:gd name="connsiteY63" fmla="*/ 2437296 h 6858000"/>
              <a:gd name="connsiteX64" fmla="*/ 8011470 w 10655455"/>
              <a:gd name="connsiteY64" fmla="*/ 5926372 h 6858000"/>
              <a:gd name="connsiteX65" fmla="*/ 8011470 w 10655455"/>
              <a:gd name="connsiteY65" fmla="*/ 6639850 h 6858000"/>
              <a:gd name="connsiteX66" fmla="*/ 7904625 w 10655455"/>
              <a:gd name="connsiteY66" fmla="*/ 6823844 h 6858000"/>
              <a:gd name="connsiteX67" fmla="*/ 7884791 w 10655455"/>
              <a:gd name="connsiteY67" fmla="*/ 6858000 h 6858000"/>
              <a:gd name="connsiteX68" fmla="*/ 0 w 10655455"/>
              <a:gd name="connsiteY68" fmla="*/ 6858000 h 6858000"/>
              <a:gd name="connsiteX69" fmla="*/ 0 w 10655455"/>
              <a:gd name="connsiteY69" fmla="*/ 3635967 h 6858000"/>
              <a:gd name="connsiteX70" fmla="*/ 27177 w 10655455"/>
              <a:gd name="connsiteY70" fmla="*/ 3588964 h 6858000"/>
              <a:gd name="connsiteX71" fmla="*/ 693065 w 10655455"/>
              <a:gd name="connsiteY71" fmla="*/ 2437296 h 6858000"/>
              <a:gd name="connsiteX72" fmla="*/ 1321854 w 10655455"/>
              <a:gd name="connsiteY72" fmla="*/ 2071857 h 6858000"/>
              <a:gd name="connsiteX73" fmla="*/ 6786399 w 10655455"/>
              <a:gd name="connsiteY73" fmla="*/ 753840 h 6858000"/>
              <a:gd name="connsiteX74" fmla="*/ 8025968 w 10655455"/>
              <a:gd name="connsiteY74" fmla="*/ 753840 h 6858000"/>
              <a:gd name="connsiteX75" fmla="*/ 8216053 w 10655455"/>
              <a:gd name="connsiteY75" fmla="*/ 865869 h 6858000"/>
              <a:gd name="connsiteX76" fmla="*/ 8837177 w 10655455"/>
              <a:gd name="connsiteY76" fmla="*/ 1935484 h 6858000"/>
              <a:gd name="connsiteX77" fmla="*/ 8837177 w 10655455"/>
              <a:gd name="connsiteY77" fmla="*/ 2154207 h 6858000"/>
              <a:gd name="connsiteX78" fmla="*/ 8216053 w 10655455"/>
              <a:gd name="connsiteY78" fmla="*/ 3223823 h 6858000"/>
              <a:gd name="connsiteX79" fmla="*/ 8025968 w 10655455"/>
              <a:gd name="connsiteY79" fmla="*/ 3335852 h 6858000"/>
              <a:gd name="connsiteX80" fmla="*/ 6786399 w 10655455"/>
              <a:gd name="connsiteY80" fmla="*/ 3335852 h 6858000"/>
              <a:gd name="connsiteX81" fmla="*/ 6593637 w 10655455"/>
              <a:gd name="connsiteY81" fmla="*/ 3223823 h 6858000"/>
              <a:gd name="connsiteX82" fmla="*/ 5975192 w 10655455"/>
              <a:gd name="connsiteY82" fmla="*/ 2154207 h 6858000"/>
              <a:gd name="connsiteX83" fmla="*/ 5975192 w 10655455"/>
              <a:gd name="connsiteY83" fmla="*/ 1935484 h 6858000"/>
              <a:gd name="connsiteX84" fmla="*/ 6593637 w 10655455"/>
              <a:gd name="connsiteY84" fmla="*/ 865869 h 6858000"/>
              <a:gd name="connsiteX85" fmla="*/ 6786399 w 10655455"/>
              <a:gd name="connsiteY85" fmla="*/ 753840 h 6858000"/>
              <a:gd name="connsiteX86" fmla="*/ 0 w 10655455"/>
              <a:gd name="connsiteY86" fmla="*/ 0 h 6858000"/>
              <a:gd name="connsiteX87" fmla="*/ 6966294 w 10655455"/>
              <a:gd name="connsiteY87" fmla="*/ 0 h 6858000"/>
              <a:gd name="connsiteX88" fmla="*/ 6852387 w 10655455"/>
              <a:gd name="connsiteY88" fmla="*/ 196155 h 6858000"/>
              <a:gd name="connsiteX89" fmla="*/ 6043322 w 10655455"/>
              <a:gd name="connsiteY89" fmla="*/ 1589421 h 6858000"/>
              <a:gd name="connsiteX90" fmla="*/ 5423265 w 10655455"/>
              <a:gd name="connsiteY90" fmla="*/ 1954861 h 6858000"/>
              <a:gd name="connsiteX91" fmla="*/ 1379802 w 10655455"/>
              <a:gd name="connsiteY91" fmla="*/ 1954861 h 6858000"/>
              <a:gd name="connsiteX92" fmla="*/ 751013 w 10655455"/>
              <a:gd name="connsiteY92" fmla="*/ 1589421 h 6858000"/>
              <a:gd name="connsiteX93" fmla="*/ 1951 w 10655455"/>
              <a:gd name="connsiteY93" fmla="*/ 293901 h 6858000"/>
              <a:gd name="connsiteX94" fmla="*/ 0 w 10655455"/>
              <a:gd name="connsiteY94" fmla="*/ 29052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</a:cxnLst>
            <a:rect l="l" t="t" r="r" b="b"/>
            <a:pathLst>
              <a:path w="10655455" h="6858000">
                <a:moveTo>
                  <a:pt x="8526285" y="6283111"/>
                </a:moveTo>
                <a:cubicBezTo>
                  <a:pt x="8526285" y="6283111"/>
                  <a:pt x="8526285" y="6283111"/>
                  <a:pt x="10157124" y="6283111"/>
                </a:cubicBezTo>
                <a:cubicBezTo>
                  <a:pt x="10259271" y="6283111"/>
                  <a:pt x="10357896" y="6339261"/>
                  <a:pt x="10407209" y="6430504"/>
                </a:cubicBezTo>
                <a:cubicBezTo>
                  <a:pt x="10407209" y="6430504"/>
                  <a:pt x="10407209" y="6430504"/>
                  <a:pt x="10606716" y="6774068"/>
                </a:cubicBezTo>
                <a:lnTo>
                  <a:pt x="10655455" y="6858000"/>
                </a:lnTo>
                <a:lnTo>
                  <a:pt x="8025501" y="6858000"/>
                </a:lnTo>
                <a:lnTo>
                  <a:pt x="8129453" y="6678214"/>
                </a:lnTo>
                <a:cubicBezTo>
                  <a:pt x="8174148" y="6600912"/>
                  <a:pt x="8221824" y="6518457"/>
                  <a:pt x="8272677" y="6430504"/>
                </a:cubicBezTo>
                <a:cubicBezTo>
                  <a:pt x="8325512" y="6339261"/>
                  <a:pt x="8420615" y="6283111"/>
                  <a:pt x="8526285" y="6283111"/>
                </a:cubicBezTo>
                <a:close/>
                <a:moveTo>
                  <a:pt x="8508611" y="4776272"/>
                </a:moveTo>
                <a:cubicBezTo>
                  <a:pt x="8508611" y="4776272"/>
                  <a:pt x="8508611" y="4776272"/>
                  <a:pt x="9153763" y="4776272"/>
                </a:cubicBezTo>
                <a:cubicBezTo>
                  <a:pt x="9194173" y="4776272"/>
                  <a:pt x="9233188" y="4798484"/>
                  <a:pt x="9252696" y="4834580"/>
                </a:cubicBezTo>
                <a:cubicBezTo>
                  <a:pt x="9252696" y="4834580"/>
                  <a:pt x="9252696" y="4834580"/>
                  <a:pt x="9575969" y="5391278"/>
                </a:cubicBezTo>
                <a:cubicBezTo>
                  <a:pt x="9596871" y="5425985"/>
                  <a:pt x="9596871" y="5470409"/>
                  <a:pt x="9575969" y="5505116"/>
                </a:cubicBezTo>
                <a:cubicBezTo>
                  <a:pt x="9575969" y="5505116"/>
                  <a:pt x="9575969" y="5505116"/>
                  <a:pt x="9252696" y="6061815"/>
                </a:cubicBezTo>
                <a:cubicBezTo>
                  <a:pt x="9233188" y="6097909"/>
                  <a:pt x="9194173" y="6120122"/>
                  <a:pt x="9153763" y="6120122"/>
                </a:cubicBezTo>
                <a:cubicBezTo>
                  <a:pt x="9153763" y="6120122"/>
                  <a:pt x="9153763" y="6120122"/>
                  <a:pt x="8508611" y="6120122"/>
                </a:cubicBezTo>
                <a:cubicBezTo>
                  <a:pt x="8466808" y="6120122"/>
                  <a:pt x="8429186" y="6097909"/>
                  <a:pt x="8408284" y="6061815"/>
                </a:cubicBezTo>
                <a:cubicBezTo>
                  <a:pt x="8408284" y="6061815"/>
                  <a:pt x="8408284" y="6061815"/>
                  <a:pt x="8086404" y="5505116"/>
                </a:cubicBezTo>
                <a:cubicBezTo>
                  <a:pt x="8065503" y="5470409"/>
                  <a:pt x="8065503" y="5425985"/>
                  <a:pt x="8086404" y="5391278"/>
                </a:cubicBezTo>
                <a:cubicBezTo>
                  <a:pt x="8086404" y="5391278"/>
                  <a:pt x="8086404" y="5391278"/>
                  <a:pt x="8408284" y="4834580"/>
                </a:cubicBezTo>
                <a:cubicBezTo>
                  <a:pt x="8429186" y="4798484"/>
                  <a:pt x="8466808" y="4776272"/>
                  <a:pt x="8508611" y="4776272"/>
                </a:cubicBezTo>
                <a:close/>
                <a:moveTo>
                  <a:pt x="8438383" y="4182594"/>
                </a:moveTo>
                <a:cubicBezTo>
                  <a:pt x="8438383" y="4182594"/>
                  <a:pt x="8438383" y="4182594"/>
                  <a:pt x="8671249" y="4182594"/>
                </a:cubicBezTo>
                <a:cubicBezTo>
                  <a:pt x="8685834" y="4182594"/>
                  <a:pt x="8699916" y="4190612"/>
                  <a:pt x="8706958" y="4203640"/>
                </a:cubicBezTo>
                <a:cubicBezTo>
                  <a:pt x="8706958" y="4203640"/>
                  <a:pt x="8706958" y="4203640"/>
                  <a:pt x="8823642" y="4404579"/>
                </a:cubicBezTo>
                <a:cubicBezTo>
                  <a:pt x="8831187" y="4417106"/>
                  <a:pt x="8831187" y="4433141"/>
                  <a:pt x="8823642" y="4445668"/>
                </a:cubicBezTo>
                <a:cubicBezTo>
                  <a:pt x="8823642" y="4445668"/>
                  <a:pt x="8823642" y="4445668"/>
                  <a:pt x="8706958" y="4646606"/>
                </a:cubicBezTo>
                <a:cubicBezTo>
                  <a:pt x="8699916" y="4659635"/>
                  <a:pt x="8685834" y="4667652"/>
                  <a:pt x="8671249" y="4667652"/>
                </a:cubicBezTo>
                <a:cubicBezTo>
                  <a:pt x="8671249" y="4667652"/>
                  <a:pt x="8671249" y="4667652"/>
                  <a:pt x="8438383" y="4667652"/>
                </a:cubicBezTo>
                <a:cubicBezTo>
                  <a:pt x="8423295" y="4667652"/>
                  <a:pt x="8409715" y="4659635"/>
                  <a:pt x="8402170" y="4646606"/>
                </a:cubicBezTo>
                <a:cubicBezTo>
                  <a:pt x="8402170" y="4646606"/>
                  <a:pt x="8402170" y="4646606"/>
                  <a:pt x="8285989" y="4445668"/>
                </a:cubicBezTo>
                <a:cubicBezTo>
                  <a:pt x="8278445" y="4433141"/>
                  <a:pt x="8278445" y="4417106"/>
                  <a:pt x="8285989" y="4404579"/>
                </a:cubicBezTo>
                <a:cubicBezTo>
                  <a:pt x="8285989" y="4404579"/>
                  <a:pt x="8285989" y="4404579"/>
                  <a:pt x="8402170" y="4203640"/>
                </a:cubicBezTo>
                <a:cubicBezTo>
                  <a:pt x="8409715" y="4190612"/>
                  <a:pt x="8423295" y="4182594"/>
                  <a:pt x="8438383" y="4182594"/>
                </a:cubicBezTo>
                <a:close/>
                <a:moveTo>
                  <a:pt x="7678681" y="3459104"/>
                </a:moveTo>
                <a:cubicBezTo>
                  <a:pt x="7678681" y="3459104"/>
                  <a:pt x="7678681" y="3459104"/>
                  <a:pt x="8119685" y="3459104"/>
                </a:cubicBezTo>
                <a:cubicBezTo>
                  <a:pt x="8147308" y="3459104"/>
                  <a:pt x="8173978" y="3474287"/>
                  <a:pt x="8187313" y="3498961"/>
                </a:cubicBezTo>
                <a:cubicBezTo>
                  <a:pt x="8187313" y="3498961"/>
                  <a:pt x="8187313" y="3498961"/>
                  <a:pt x="8408292" y="3879501"/>
                </a:cubicBezTo>
                <a:cubicBezTo>
                  <a:pt x="8422579" y="3903225"/>
                  <a:pt x="8422579" y="3933593"/>
                  <a:pt x="8408292" y="3957318"/>
                </a:cubicBezTo>
                <a:cubicBezTo>
                  <a:pt x="8408292" y="3957318"/>
                  <a:pt x="8408292" y="3957318"/>
                  <a:pt x="8187313" y="4337857"/>
                </a:cubicBezTo>
                <a:cubicBezTo>
                  <a:pt x="8173978" y="4362531"/>
                  <a:pt x="8147308" y="4377714"/>
                  <a:pt x="8119685" y="4377714"/>
                </a:cubicBezTo>
                <a:cubicBezTo>
                  <a:pt x="8119685" y="4377714"/>
                  <a:pt x="8119685" y="4377714"/>
                  <a:pt x="7678681" y="4377714"/>
                </a:cubicBezTo>
                <a:cubicBezTo>
                  <a:pt x="7650106" y="4377714"/>
                  <a:pt x="7624388" y="4362531"/>
                  <a:pt x="7610101" y="4337857"/>
                </a:cubicBezTo>
                <a:cubicBezTo>
                  <a:pt x="7610101" y="4337857"/>
                  <a:pt x="7610101" y="4337857"/>
                  <a:pt x="7390076" y="3957318"/>
                </a:cubicBezTo>
                <a:cubicBezTo>
                  <a:pt x="7375787" y="3933593"/>
                  <a:pt x="7375787" y="3903225"/>
                  <a:pt x="7390076" y="3879501"/>
                </a:cubicBezTo>
                <a:cubicBezTo>
                  <a:pt x="7390076" y="3879501"/>
                  <a:pt x="7390076" y="3879501"/>
                  <a:pt x="7610101" y="3498961"/>
                </a:cubicBezTo>
                <a:cubicBezTo>
                  <a:pt x="7624388" y="3474287"/>
                  <a:pt x="7650106" y="3459104"/>
                  <a:pt x="7678681" y="3459104"/>
                </a:cubicBezTo>
                <a:close/>
                <a:moveTo>
                  <a:pt x="9108816" y="2082751"/>
                </a:moveTo>
                <a:cubicBezTo>
                  <a:pt x="9108816" y="2082751"/>
                  <a:pt x="9108816" y="2082751"/>
                  <a:pt x="9876937" y="2082751"/>
                </a:cubicBezTo>
                <a:cubicBezTo>
                  <a:pt x="9925048" y="2082751"/>
                  <a:pt x="9971500" y="2109197"/>
                  <a:pt x="9994727" y="2152172"/>
                </a:cubicBezTo>
                <a:cubicBezTo>
                  <a:pt x="9994727" y="2152172"/>
                  <a:pt x="9994727" y="2152172"/>
                  <a:pt x="10379617" y="2814978"/>
                </a:cubicBezTo>
                <a:cubicBezTo>
                  <a:pt x="10404502" y="2856301"/>
                  <a:pt x="10404502" y="2909193"/>
                  <a:pt x="10379617" y="2950515"/>
                </a:cubicBezTo>
                <a:cubicBezTo>
                  <a:pt x="10379617" y="2950515"/>
                  <a:pt x="10379617" y="2950515"/>
                  <a:pt x="9994727" y="3613321"/>
                </a:cubicBezTo>
                <a:cubicBezTo>
                  <a:pt x="9971500" y="3656296"/>
                  <a:pt x="9925048" y="3682742"/>
                  <a:pt x="9876937" y="3682742"/>
                </a:cubicBezTo>
                <a:cubicBezTo>
                  <a:pt x="9876937" y="3682742"/>
                  <a:pt x="9876937" y="3682742"/>
                  <a:pt x="9108816" y="3682742"/>
                </a:cubicBezTo>
                <a:cubicBezTo>
                  <a:pt x="9059045" y="3682742"/>
                  <a:pt x="9014252" y="3656296"/>
                  <a:pt x="8989367" y="3613321"/>
                </a:cubicBezTo>
                <a:cubicBezTo>
                  <a:pt x="8989367" y="3613321"/>
                  <a:pt x="8989367" y="3613321"/>
                  <a:pt x="8606137" y="2950515"/>
                </a:cubicBezTo>
                <a:cubicBezTo>
                  <a:pt x="8581251" y="2909193"/>
                  <a:pt x="8581251" y="2856301"/>
                  <a:pt x="8606137" y="2814978"/>
                </a:cubicBezTo>
                <a:cubicBezTo>
                  <a:pt x="8606137" y="2814978"/>
                  <a:pt x="8606137" y="2814978"/>
                  <a:pt x="8989367" y="2152172"/>
                </a:cubicBezTo>
                <a:cubicBezTo>
                  <a:pt x="9014252" y="2109197"/>
                  <a:pt x="9059045" y="2082751"/>
                  <a:pt x="9108816" y="2082751"/>
                </a:cubicBezTo>
                <a:close/>
                <a:moveTo>
                  <a:pt x="1321854" y="2071857"/>
                </a:moveTo>
                <a:cubicBezTo>
                  <a:pt x="1321854" y="2071857"/>
                  <a:pt x="1321854" y="2071857"/>
                  <a:pt x="5365317" y="2071857"/>
                </a:cubicBezTo>
                <a:cubicBezTo>
                  <a:pt x="5618580" y="2071857"/>
                  <a:pt x="5863108" y="2211072"/>
                  <a:pt x="5985373" y="2437296"/>
                </a:cubicBezTo>
                <a:cubicBezTo>
                  <a:pt x="5985373" y="2437296"/>
                  <a:pt x="5985373" y="2437296"/>
                  <a:pt x="8011470" y="5926372"/>
                </a:cubicBezTo>
                <a:cubicBezTo>
                  <a:pt x="8142468" y="6143896"/>
                  <a:pt x="8142468" y="6422327"/>
                  <a:pt x="8011470" y="6639850"/>
                </a:cubicBezTo>
                <a:cubicBezTo>
                  <a:pt x="8011470" y="6639850"/>
                  <a:pt x="8011470" y="6639850"/>
                  <a:pt x="7904625" y="6823844"/>
                </a:cubicBezTo>
                <a:lnTo>
                  <a:pt x="7884791" y="6858000"/>
                </a:lnTo>
                <a:lnTo>
                  <a:pt x="0" y="6858000"/>
                </a:lnTo>
                <a:lnTo>
                  <a:pt x="0" y="3635967"/>
                </a:lnTo>
                <a:lnTo>
                  <a:pt x="27177" y="3588964"/>
                </a:lnTo>
                <a:cubicBezTo>
                  <a:pt x="220245" y="3255048"/>
                  <a:pt x="440895" y="2873431"/>
                  <a:pt x="693065" y="2437296"/>
                </a:cubicBezTo>
                <a:cubicBezTo>
                  <a:pt x="824063" y="2211072"/>
                  <a:pt x="1059859" y="2071857"/>
                  <a:pt x="1321854" y="2071857"/>
                </a:cubicBezTo>
                <a:close/>
                <a:moveTo>
                  <a:pt x="6786399" y="753840"/>
                </a:moveTo>
                <a:cubicBezTo>
                  <a:pt x="6786399" y="753840"/>
                  <a:pt x="6786399" y="753840"/>
                  <a:pt x="8025968" y="753840"/>
                </a:cubicBezTo>
                <a:cubicBezTo>
                  <a:pt x="8103608" y="753840"/>
                  <a:pt x="8178571" y="796518"/>
                  <a:pt x="8216053" y="865869"/>
                </a:cubicBezTo>
                <a:cubicBezTo>
                  <a:pt x="8216053" y="865869"/>
                  <a:pt x="8216053" y="865869"/>
                  <a:pt x="8837177" y="1935484"/>
                </a:cubicBezTo>
                <a:cubicBezTo>
                  <a:pt x="8877335" y="2002169"/>
                  <a:pt x="8877335" y="2087523"/>
                  <a:pt x="8837177" y="2154207"/>
                </a:cubicBezTo>
                <a:cubicBezTo>
                  <a:pt x="8837177" y="2154207"/>
                  <a:pt x="8837177" y="2154207"/>
                  <a:pt x="8216053" y="3223823"/>
                </a:cubicBezTo>
                <a:cubicBezTo>
                  <a:pt x="8178571" y="3293174"/>
                  <a:pt x="8103608" y="3335852"/>
                  <a:pt x="8025968" y="3335852"/>
                </a:cubicBezTo>
                <a:cubicBezTo>
                  <a:pt x="8025968" y="3335852"/>
                  <a:pt x="8025968" y="3335852"/>
                  <a:pt x="6786399" y="3335852"/>
                </a:cubicBezTo>
                <a:cubicBezTo>
                  <a:pt x="6706082" y="3335852"/>
                  <a:pt x="6633796" y="3293174"/>
                  <a:pt x="6593637" y="3223823"/>
                </a:cubicBezTo>
                <a:cubicBezTo>
                  <a:pt x="6593637" y="3223823"/>
                  <a:pt x="6593637" y="3223823"/>
                  <a:pt x="5975192" y="2154207"/>
                </a:cubicBezTo>
                <a:cubicBezTo>
                  <a:pt x="5935033" y="2087523"/>
                  <a:pt x="5935033" y="2002169"/>
                  <a:pt x="5975192" y="1935484"/>
                </a:cubicBezTo>
                <a:cubicBezTo>
                  <a:pt x="5975192" y="1935484"/>
                  <a:pt x="5975192" y="1935484"/>
                  <a:pt x="6593637" y="865869"/>
                </a:cubicBezTo>
                <a:cubicBezTo>
                  <a:pt x="6633796" y="796518"/>
                  <a:pt x="6706082" y="753840"/>
                  <a:pt x="6786399" y="753840"/>
                </a:cubicBezTo>
                <a:close/>
                <a:moveTo>
                  <a:pt x="0" y="0"/>
                </a:moveTo>
                <a:lnTo>
                  <a:pt x="6966294" y="0"/>
                </a:lnTo>
                <a:lnTo>
                  <a:pt x="6852387" y="196155"/>
                </a:lnTo>
                <a:cubicBezTo>
                  <a:pt x="6627011" y="584267"/>
                  <a:pt x="6359899" y="1044253"/>
                  <a:pt x="6043322" y="1589421"/>
                </a:cubicBezTo>
                <a:cubicBezTo>
                  <a:pt x="5921057" y="1815646"/>
                  <a:pt x="5676528" y="1954861"/>
                  <a:pt x="5423265" y="1954861"/>
                </a:cubicBezTo>
                <a:cubicBezTo>
                  <a:pt x="5423265" y="1954861"/>
                  <a:pt x="5423265" y="1954861"/>
                  <a:pt x="1379802" y="1954861"/>
                </a:cubicBezTo>
                <a:cubicBezTo>
                  <a:pt x="1117807" y="1954861"/>
                  <a:pt x="882012" y="1815646"/>
                  <a:pt x="751013" y="1589421"/>
                </a:cubicBezTo>
                <a:cubicBezTo>
                  <a:pt x="751013" y="1589421"/>
                  <a:pt x="751013" y="1589421"/>
                  <a:pt x="1951" y="293901"/>
                </a:cubicBezTo>
                <a:lnTo>
                  <a:pt x="0" y="290527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62887196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44663">
        <p159:morph option="byObject"/>
      </p:transition>
    </mc:Choice>
    <mc:Fallback xmlns="">
      <p:transition spd="slow" advTm="44663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ADAE0C68-948B-7141-B832-2E2EB8E6FBF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9367838" cy="62452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9766809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el 1">
            <a:extLst>
              <a:ext uri="{FF2B5EF4-FFF2-40B4-BE49-F238E27FC236}">
                <a16:creationId xmlns:a16="http://schemas.microsoft.com/office/drawing/2014/main" id="{023BB5C4-1F0D-434D-ABCA-EFC29C0E21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4039" y="2640515"/>
            <a:ext cx="8079760" cy="964193"/>
          </a:xfrm>
        </p:spPr>
        <p:txBody>
          <a:bodyPr>
            <a:normAutofit fontScale="90000"/>
          </a:bodyPr>
          <a:lstStyle/>
          <a:p>
            <a:pPr algn="ctr"/>
            <a:r>
              <a:rPr lang="en-US" sz="4000" dirty="0">
                <a:solidFill>
                  <a:srgbClr val="C00000"/>
                </a:solidFill>
                <a:latin typeface="Britannic Bold"/>
                <a:cs typeface="Calibri Light"/>
              </a:rPr>
              <a:t>How can we do microservices with that?</a:t>
            </a:r>
          </a:p>
        </p:txBody>
      </p:sp>
    </p:spTree>
    <p:extLst>
      <p:ext uri="{BB962C8B-B14F-4D97-AF65-F5344CB8AC3E}">
        <p14:creationId xmlns:p14="http://schemas.microsoft.com/office/powerpoint/2010/main" val="382579985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70782">
        <p159:morph option="byObject"/>
      </p:transition>
    </mc:Choice>
    <mc:Fallback xmlns="">
      <p:transition spd="slow" advTm="70782">
        <p:fade/>
      </p:transition>
    </mc:Fallback>
  </mc:AlternateContent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el 1">
            <a:extLst>
              <a:ext uri="{FF2B5EF4-FFF2-40B4-BE49-F238E27FC236}">
                <a16:creationId xmlns:a16="http://schemas.microsoft.com/office/drawing/2014/main" id="{C59AD522-4739-9C40-A2AD-03F433FA7020}"/>
              </a:ext>
            </a:extLst>
          </p:cNvPr>
          <p:cNvSpPr txBox="1">
            <a:spLocks/>
          </p:cNvSpPr>
          <p:nvPr/>
        </p:nvSpPr>
        <p:spPr>
          <a:xfrm>
            <a:off x="644038" y="1221413"/>
            <a:ext cx="8079760" cy="401149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832653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7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rgbClr val="C00000"/>
                </a:solidFill>
                <a:latin typeface="Arial Black"/>
                <a:cs typeface="Calibri Light"/>
              </a:rPr>
              <a:t>One Graph</a:t>
            </a:r>
          </a:p>
          <a:p>
            <a:pPr marL="457200" indent="-4572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rgbClr val="C00000"/>
                </a:solidFill>
                <a:latin typeface="Arial Black"/>
                <a:cs typeface="Calibri Light"/>
              </a:rPr>
              <a:t>One Endpoint</a:t>
            </a:r>
          </a:p>
          <a:p>
            <a:pPr marL="457200" indent="-4572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rgbClr val="C00000"/>
                </a:solidFill>
                <a:latin typeface="Arial Black"/>
                <a:cs typeface="Calibri Light"/>
              </a:rPr>
              <a:t>One Request</a:t>
            </a:r>
          </a:p>
          <a:p>
            <a:pPr marL="457200" indent="-4572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rgbClr val="C00000"/>
                </a:solidFill>
                <a:latin typeface="Arial Black"/>
                <a:cs typeface="Calibri Light"/>
              </a:rPr>
              <a:t>Federated Implementation</a:t>
            </a:r>
          </a:p>
          <a:p>
            <a:pPr marL="457200" indent="-457200">
              <a:lnSpc>
                <a:spcPct val="100000"/>
              </a:lnSpc>
              <a:buFont typeface="Arial" panose="020B0604020202020204" pitchFamily="34" charset="0"/>
              <a:buChar char="•"/>
            </a:pPr>
            <a:endParaRPr lang="en-US" sz="2800" dirty="0">
              <a:solidFill>
                <a:srgbClr val="C00000"/>
              </a:solidFill>
              <a:latin typeface="Arial Black"/>
              <a:cs typeface="Calibri Light"/>
            </a:endParaRPr>
          </a:p>
        </p:txBody>
      </p:sp>
      <p:sp>
        <p:nvSpPr>
          <p:cNvPr id="7" name="Titel 1">
            <a:extLst>
              <a:ext uri="{FF2B5EF4-FFF2-40B4-BE49-F238E27FC236}">
                <a16:creationId xmlns:a16="http://schemas.microsoft.com/office/drawing/2014/main" id="{62EC9830-321F-4BD1-8AC7-5CFCC384DD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4038" y="394637"/>
            <a:ext cx="8079760" cy="841980"/>
          </a:xfrm>
        </p:spPr>
        <p:txBody>
          <a:bodyPr>
            <a:normAutofit/>
          </a:bodyPr>
          <a:lstStyle/>
          <a:p>
            <a:r>
              <a:rPr lang="en-US" sz="4000" dirty="0">
                <a:solidFill>
                  <a:srgbClr val="C00000"/>
                </a:solidFill>
                <a:latin typeface="Arial Black"/>
                <a:cs typeface="Calibri Light"/>
              </a:rPr>
              <a:t>Principles</a:t>
            </a:r>
            <a:endParaRPr lang="en-US" sz="3200" b="1" dirty="0">
              <a:solidFill>
                <a:srgbClr val="C00000"/>
              </a:solidFill>
              <a:latin typeface="Arial Black"/>
              <a:cs typeface="Calibri Light"/>
            </a:endParaRPr>
          </a:p>
        </p:txBody>
      </p:sp>
    </p:spTree>
    <p:extLst>
      <p:ext uri="{BB962C8B-B14F-4D97-AF65-F5344CB8AC3E}">
        <p14:creationId xmlns:p14="http://schemas.microsoft.com/office/powerpoint/2010/main" val="18386641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26664">
        <p159:morph option="byObject"/>
      </p:transition>
    </mc:Choice>
    <mc:Fallback xmlns="">
      <p:transition spd="slow" advTm="26664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uild="p"/>
    </p:bld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23962611-DFD5-4092-AAFD-559E3DFCE2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65345" y="0"/>
            <a:ext cx="8383025" cy="6245225"/>
          </a:xfrm>
          <a:prstGeom prst="rect">
            <a:avLst/>
          </a:prstGeom>
          <a:gradFill>
            <a:gsLst>
              <a:gs pos="0">
                <a:schemeClr val="accent1">
                  <a:lumMod val="90000"/>
                </a:schemeClr>
              </a:gs>
              <a:gs pos="25000">
                <a:schemeClr val="accent1">
                  <a:lumMod val="90000"/>
                </a:schemeClr>
              </a:gs>
              <a:gs pos="94000">
                <a:schemeClr val="bg2">
                  <a:lumMod val="25000"/>
                </a:schemeClr>
              </a:gs>
              <a:gs pos="100000">
                <a:schemeClr val="bg2">
                  <a:lumMod val="2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2270F1FA-0425-408F-9861-80BF5AFB27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367837" cy="6245225"/>
          </a:xfrm>
          <a:prstGeom prst="rect">
            <a:avLst/>
          </a:prstGeom>
        </p:spPr>
      </p:pic>
      <p:sp>
        <p:nvSpPr>
          <p:cNvPr id="11" name="Titel 1">
            <a:extLst>
              <a:ext uri="{FF2B5EF4-FFF2-40B4-BE49-F238E27FC236}">
                <a16:creationId xmlns:a16="http://schemas.microsoft.com/office/drawing/2014/main" id="{023BB5C4-1F0D-434D-ABCA-EFC29C0E21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39937" y="1861057"/>
            <a:ext cx="4690983" cy="1849577"/>
          </a:xfrm>
        </p:spPr>
        <p:txBody>
          <a:bodyPr vert="horz" lIns="91440" tIns="45720" rIns="91440" bIns="45720" rtlCol="0" anchor="ctr">
            <a:noAutofit/>
          </a:bodyPr>
          <a:lstStyle/>
          <a:p>
            <a:pPr algn="ctr" defTabSz="914400"/>
            <a:r>
              <a:rPr lang="en-US" sz="6600" b="1" kern="1200" dirty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What is schema stitching?</a:t>
            </a:r>
          </a:p>
        </p:txBody>
      </p:sp>
    </p:spTree>
    <p:extLst>
      <p:ext uri="{BB962C8B-B14F-4D97-AF65-F5344CB8AC3E}">
        <p14:creationId xmlns:p14="http://schemas.microsoft.com/office/powerpoint/2010/main" val="280571914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22666">
        <p159:morph option="byObject"/>
      </p:transition>
    </mc:Choice>
    <mc:Fallback xmlns="">
      <p:transition spd="slow" advTm="22666">
        <p:fade/>
      </p:transition>
    </mc:Fallback>
  </mc:AlternateContent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el 1">
            <a:extLst>
              <a:ext uri="{FF2B5EF4-FFF2-40B4-BE49-F238E27FC236}">
                <a16:creationId xmlns:a16="http://schemas.microsoft.com/office/drawing/2014/main" id="{023BB5C4-1F0D-434D-ABCA-EFC29C0E21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4039" y="2640515"/>
            <a:ext cx="8079760" cy="964193"/>
          </a:xfrm>
        </p:spPr>
        <p:txBody>
          <a:bodyPr>
            <a:normAutofit fontScale="90000"/>
          </a:bodyPr>
          <a:lstStyle/>
          <a:p>
            <a:pPr algn="ctr"/>
            <a:r>
              <a:rPr lang="en-US" sz="4000" b="1">
                <a:solidFill>
                  <a:schemeClr val="accent2">
                    <a:lumMod val="50000"/>
                  </a:schemeClr>
                </a:solidFill>
                <a:latin typeface="Britannic Bold"/>
                <a:cs typeface="Arial"/>
              </a:rPr>
              <a:t>The capability to merge multiple GraphQL schemas into one schema.</a:t>
            </a:r>
          </a:p>
        </p:txBody>
      </p:sp>
    </p:spTree>
    <p:extLst>
      <p:ext uri="{BB962C8B-B14F-4D97-AF65-F5344CB8AC3E}">
        <p14:creationId xmlns:p14="http://schemas.microsoft.com/office/powerpoint/2010/main" val="146602693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40407">
        <p159:morph option="byObject"/>
      </p:transition>
    </mc:Choice>
    <mc:Fallback xmlns="">
      <p:transition spd="slow" advTm="40407">
        <p:fade/>
      </p:transition>
    </mc:Fallback>
  </mc:AlternateContent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3201316F-673E-4EE7-ACC4-406821ED1D0A}"/>
              </a:ext>
            </a:extLst>
          </p:cNvPr>
          <p:cNvCxnSpPr>
            <a:cxnSpLocks/>
          </p:cNvCxnSpPr>
          <p:nvPr/>
        </p:nvCxnSpPr>
        <p:spPr>
          <a:xfrm>
            <a:off x="4526383" y="569230"/>
            <a:ext cx="44" cy="2058782"/>
          </a:xfrm>
          <a:prstGeom prst="straightConnector1">
            <a:avLst/>
          </a:prstGeom>
          <a:ln>
            <a:solidFill>
              <a:schemeClr val="accent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Rectangle: Rounded Corners 33">
            <a:extLst>
              <a:ext uri="{FF2B5EF4-FFF2-40B4-BE49-F238E27FC236}">
                <a16:creationId xmlns:a16="http://schemas.microsoft.com/office/drawing/2014/main" id="{21AC565D-74CE-40CB-B2FD-B5A46E19D610}"/>
              </a:ext>
            </a:extLst>
          </p:cNvPr>
          <p:cNvSpPr/>
          <p:nvPr/>
        </p:nvSpPr>
        <p:spPr>
          <a:xfrm>
            <a:off x="1222118" y="2988256"/>
            <a:ext cx="6641091" cy="3081427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2A4E5062-CC22-4A80-9331-937A5C7C910A}"/>
              </a:ext>
            </a:extLst>
          </p:cNvPr>
          <p:cNvGrpSpPr/>
          <p:nvPr/>
        </p:nvGrpSpPr>
        <p:grpSpPr>
          <a:xfrm>
            <a:off x="3455937" y="2665730"/>
            <a:ext cx="2139380" cy="851814"/>
            <a:chOff x="3455937" y="2665730"/>
            <a:chExt cx="2139380" cy="851814"/>
          </a:xfrm>
        </p:grpSpPr>
        <p:sp>
          <p:nvSpPr>
            <p:cNvPr id="21" name="Rectangle: Rounded Corners 20">
              <a:extLst>
                <a:ext uri="{FF2B5EF4-FFF2-40B4-BE49-F238E27FC236}">
                  <a16:creationId xmlns:a16="http://schemas.microsoft.com/office/drawing/2014/main" id="{A00A15A4-E5F8-4EF1-A38D-6360328A45AD}"/>
                </a:ext>
              </a:extLst>
            </p:cNvPr>
            <p:cNvSpPr/>
            <p:nvPr/>
          </p:nvSpPr>
          <p:spPr>
            <a:xfrm>
              <a:off x="4226716" y="2665730"/>
              <a:ext cx="597140" cy="597140"/>
            </a:xfrm>
            <a:prstGeom prst="round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25" name="Picture 2" descr="A picture containing object, clock&#10;&#10;Description generated with high confidence">
              <a:extLst>
                <a:ext uri="{FF2B5EF4-FFF2-40B4-BE49-F238E27FC236}">
                  <a16:creationId xmlns:a16="http://schemas.microsoft.com/office/drawing/2014/main" id="{A144A75F-9C2F-4201-BF34-DBB7BAEC2D0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322600" y="2757067"/>
              <a:ext cx="406692" cy="406693"/>
            </a:xfrm>
            <a:prstGeom prst="rect">
              <a:avLst/>
            </a:prstGeom>
          </p:spPr>
        </p:pic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37ED0998-9516-48B5-BDF5-EA22C6221DE7}"/>
                </a:ext>
              </a:extLst>
            </p:cNvPr>
            <p:cNvSpPr txBox="1"/>
            <p:nvPr/>
          </p:nvSpPr>
          <p:spPr>
            <a:xfrm>
              <a:off x="3455937" y="3255934"/>
              <a:ext cx="2139380" cy="261610"/>
            </a:xfrm>
            <a:prstGeom prst="rect">
              <a:avLst/>
            </a:prstGeom>
            <a:noFill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spAutoFit/>
            </a:bodyPr>
            <a:lstStyle/>
            <a:p>
              <a:pPr algn="ctr"/>
              <a:r>
                <a:rPr lang="en-US" sz="1100">
                  <a:solidFill>
                    <a:srgbClr val="3F3F3F"/>
                  </a:solidFill>
                  <a:latin typeface="Aharoni"/>
                  <a:cs typeface="Aharoni"/>
                </a:rPr>
                <a:t>Hot Chocolate Gateway</a:t>
              </a:r>
            </a:p>
          </p:txBody>
        </p:sp>
      </p:grp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2215F313-3ADA-4ADA-95E4-78D2A6AF7375}"/>
              </a:ext>
            </a:extLst>
          </p:cNvPr>
          <p:cNvCxnSpPr/>
          <p:nvPr/>
        </p:nvCxnSpPr>
        <p:spPr>
          <a:xfrm>
            <a:off x="4526378" y="3533563"/>
            <a:ext cx="5794" cy="333583"/>
          </a:xfrm>
          <a:prstGeom prst="straightConnector1">
            <a:avLst/>
          </a:prstGeom>
          <a:ln>
            <a:solidFill>
              <a:schemeClr val="accent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BE4548ED-5D99-498F-A93B-70D1731CBE7E}"/>
              </a:ext>
            </a:extLst>
          </p:cNvPr>
          <p:cNvCxnSpPr>
            <a:cxnSpLocks/>
          </p:cNvCxnSpPr>
          <p:nvPr/>
        </p:nvCxnSpPr>
        <p:spPr>
          <a:xfrm flipH="1">
            <a:off x="2789842" y="3533562"/>
            <a:ext cx="1621644" cy="736129"/>
          </a:xfrm>
          <a:prstGeom prst="straightConnector1">
            <a:avLst/>
          </a:prstGeom>
          <a:ln>
            <a:solidFill>
              <a:schemeClr val="accent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0989A569-1377-40DC-B63F-C818A4EFA1C5}"/>
              </a:ext>
            </a:extLst>
          </p:cNvPr>
          <p:cNvCxnSpPr>
            <a:cxnSpLocks/>
          </p:cNvCxnSpPr>
          <p:nvPr/>
        </p:nvCxnSpPr>
        <p:spPr>
          <a:xfrm>
            <a:off x="4618288" y="3533573"/>
            <a:ext cx="1638983" cy="707376"/>
          </a:xfrm>
          <a:prstGeom prst="straightConnector1">
            <a:avLst/>
          </a:prstGeom>
          <a:ln>
            <a:solidFill>
              <a:schemeClr val="accent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" name="Group 2">
            <a:extLst>
              <a:ext uri="{FF2B5EF4-FFF2-40B4-BE49-F238E27FC236}">
                <a16:creationId xmlns:a16="http://schemas.microsoft.com/office/drawing/2014/main" id="{3018F2F5-F16C-4AFC-99AE-FEB1ADD5F372}"/>
              </a:ext>
            </a:extLst>
          </p:cNvPr>
          <p:cNvGrpSpPr/>
          <p:nvPr/>
        </p:nvGrpSpPr>
        <p:grpSpPr>
          <a:xfrm>
            <a:off x="3455937" y="3958316"/>
            <a:ext cx="2139381" cy="1983542"/>
            <a:chOff x="3455937" y="3958316"/>
            <a:chExt cx="2139381" cy="1983542"/>
          </a:xfrm>
        </p:grpSpPr>
        <p:sp>
          <p:nvSpPr>
            <p:cNvPr id="7" name="Cylinder 6">
              <a:extLst>
                <a:ext uri="{FF2B5EF4-FFF2-40B4-BE49-F238E27FC236}">
                  <a16:creationId xmlns:a16="http://schemas.microsoft.com/office/drawing/2014/main" id="{AF0970DA-F724-4609-87E8-1C1135BC406C}"/>
                </a:ext>
              </a:extLst>
            </p:cNvPr>
            <p:cNvSpPr/>
            <p:nvPr/>
          </p:nvSpPr>
          <p:spPr>
            <a:xfrm>
              <a:off x="4277676" y="5174215"/>
              <a:ext cx="487877" cy="424310"/>
            </a:xfrm>
            <a:prstGeom prst="can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05E273D8-D8B8-4D6A-BE37-CDE75601B1C6}"/>
                </a:ext>
              </a:extLst>
            </p:cNvPr>
            <p:cNvSpPr txBox="1"/>
            <p:nvPr/>
          </p:nvSpPr>
          <p:spPr>
            <a:xfrm>
              <a:off x="3455938" y="4554264"/>
              <a:ext cx="2139380" cy="261610"/>
            </a:xfrm>
            <a:prstGeom prst="rect">
              <a:avLst/>
            </a:prstGeom>
            <a:noFill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spAutoFit/>
            </a:bodyPr>
            <a:lstStyle/>
            <a:p>
              <a:pPr algn="ctr"/>
              <a:r>
                <a:rPr lang="en-US" sz="1100">
                  <a:solidFill>
                    <a:srgbClr val="3F3F3F"/>
                  </a:solidFill>
                  <a:latin typeface="Aharoni"/>
                  <a:cs typeface="Aharoni"/>
                </a:rPr>
                <a:t>Hot Chocolate GraphQL</a:t>
              </a:r>
            </a:p>
          </p:txBody>
        </p:sp>
        <p:sp>
          <p:nvSpPr>
            <p:cNvPr id="18" name="Rectangle: Rounded Corners 17">
              <a:extLst>
                <a:ext uri="{FF2B5EF4-FFF2-40B4-BE49-F238E27FC236}">
                  <a16:creationId xmlns:a16="http://schemas.microsoft.com/office/drawing/2014/main" id="{220F21A3-95E9-48F6-B831-6DB123BC8BE4}"/>
                </a:ext>
              </a:extLst>
            </p:cNvPr>
            <p:cNvSpPr/>
            <p:nvPr/>
          </p:nvSpPr>
          <p:spPr>
            <a:xfrm>
              <a:off x="4220972" y="3958316"/>
              <a:ext cx="597140" cy="597140"/>
            </a:xfrm>
            <a:prstGeom prst="round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9" name="Picture 2" descr="A picture containing object, clock&#10;&#10;Description generated with high confidence">
              <a:extLst>
                <a:ext uri="{FF2B5EF4-FFF2-40B4-BE49-F238E27FC236}">
                  <a16:creationId xmlns:a16="http://schemas.microsoft.com/office/drawing/2014/main" id="{4EFBB150-1DFD-430A-A342-88C986C2D22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322600" y="4055396"/>
              <a:ext cx="406692" cy="406693"/>
            </a:xfrm>
            <a:prstGeom prst="rect">
              <a:avLst/>
            </a:prstGeom>
          </p:spPr>
        </p:pic>
        <p:cxnSp>
          <p:nvCxnSpPr>
            <p:cNvPr id="31" name="Straight Arrow Connector 30">
              <a:extLst>
                <a:ext uri="{FF2B5EF4-FFF2-40B4-BE49-F238E27FC236}">
                  <a16:creationId xmlns:a16="http://schemas.microsoft.com/office/drawing/2014/main" id="{72567D4F-88A0-45C3-AE67-B298806BEE34}"/>
                </a:ext>
              </a:extLst>
            </p:cNvPr>
            <p:cNvCxnSpPr>
              <a:cxnSpLocks/>
            </p:cNvCxnSpPr>
            <p:nvPr/>
          </p:nvCxnSpPr>
          <p:spPr>
            <a:xfrm>
              <a:off x="4526377" y="4831892"/>
              <a:ext cx="44" cy="264575"/>
            </a:xfrm>
            <a:prstGeom prst="straightConnector1">
              <a:avLst/>
            </a:prstGeom>
            <a:ln>
              <a:solidFill>
                <a:schemeClr val="accent2">
                  <a:lumMod val="7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03A28AA9-D344-4ECB-A301-FB0FF66A6CE0}"/>
                </a:ext>
              </a:extLst>
            </p:cNvPr>
            <p:cNvSpPr txBox="1"/>
            <p:nvPr/>
          </p:nvSpPr>
          <p:spPr>
            <a:xfrm>
              <a:off x="3455937" y="5680248"/>
              <a:ext cx="2139380" cy="261610"/>
            </a:xfrm>
            <a:prstGeom prst="rect">
              <a:avLst/>
            </a:prstGeom>
            <a:noFill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spAutoFit/>
            </a:bodyPr>
            <a:lstStyle/>
            <a:p>
              <a:pPr algn="ctr"/>
              <a:r>
                <a:rPr lang="en-US" sz="1100">
                  <a:solidFill>
                    <a:srgbClr val="3F3F3F"/>
                  </a:solidFill>
                  <a:latin typeface="Aharoni"/>
                  <a:cs typeface="Aharoni"/>
                </a:rPr>
                <a:t>Mongo DB</a:t>
              </a:r>
            </a:p>
          </p:txBody>
        </p:sp>
      </p:grpSp>
      <p:sp>
        <p:nvSpPr>
          <p:cNvPr id="8" name="Cylinder 7">
            <a:extLst>
              <a:ext uri="{FF2B5EF4-FFF2-40B4-BE49-F238E27FC236}">
                <a16:creationId xmlns:a16="http://schemas.microsoft.com/office/drawing/2014/main" id="{557F2908-D9C3-4D60-BFF0-B7CC1DB35D41}"/>
              </a:ext>
            </a:extLst>
          </p:cNvPr>
          <p:cNvSpPr/>
          <p:nvPr/>
        </p:nvSpPr>
        <p:spPr>
          <a:xfrm>
            <a:off x="2123368" y="5174214"/>
            <a:ext cx="487877" cy="424310"/>
          </a:xfrm>
          <a:prstGeom prst="can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D26D8C00-86A3-4CD3-AA11-3AEC857EA39E}"/>
              </a:ext>
            </a:extLst>
          </p:cNvPr>
          <p:cNvCxnSpPr>
            <a:cxnSpLocks/>
          </p:cNvCxnSpPr>
          <p:nvPr/>
        </p:nvCxnSpPr>
        <p:spPr>
          <a:xfrm>
            <a:off x="2372070" y="4831892"/>
            <a:ext cx="44" cy="264575"/>
          </a:xfrm>
          <a:prstGeom prst="straightConnector1">
            <a:avLst/>
          </a:prstGeom>
          <a:ln>
            <a:solidFill>
              <a:schemeClr val="accent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TextBox 35">
            <a:extLst>
              <a:ext uri="{FF2B5EF4-FFF2-40B4-BE49-F238E27FC236}">
                <a16:creationId xmlns:a16="http://schemas.microsoft.com/office/drawing/2014/main" id="{0924B5EF-8663-4AE3-A935-6488DF87F0D4}"/>
              </a:ext>
            </a:extLst>
          </p:cNvPr>
          <p:cNvSpPr txBox="1"/>
          <p:nvPr/>
        </p:nvSpPr>
        <p:spPr>
          <a:xfrm>
            <a:off x="1301629" y="5680247"/>
            <a:ext cx="2139380" cy="2616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100">
                <a:solidFill>
                  <a:srgbClr val="3F3F3F"/>
                </a:solidFill>
                <a:latin typeface="Aharoni"/>
                <a:cs typeface="Aharoni"/>
              </a:rPr>
              <a:t>Raven DB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5F16F36D-C368-4747-9C61-C171367C3F59}"/>
              </a:ext>
            </a:extLst>
          </p:cNvPr>
          <p:cNvGrpSpPr/>
          <p:nvPr/>
        </p:nvGrpSpPr>
        <p:grpSpPr>
          <a:xfrm>
            <a:off x="5604502" y="3958316"/>
            <a:ext cx="2168102" cy="1983542"/>
            <a:chOff x="5604502" y="3958316"/>
            <a:chExt cx="2168102" cy="1983542"/>
          </a:xfrm>
        </p:grpSpPr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869E75B8-B1B1-40E0-903A-8B87BAF6D70D}"/>
                </a:ext>
              </a:extLst>
            </p:cNvPr>
            <p:cNvSpPr txBox="1"/>
            <p:nvPr/>
          </p:nvSpPr>
          <p:spPr>
            <a:xfrm>
              <a:off x="5604502" y="4554265"/>
              <a:ext cx="2139380" cy="261610"/>
            </a:xfrm>
            <a:prstGeom prst="rect">
              <a:avLst/>
            </a:prstGeom>
            <a:noFill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spAutoFit/>
            </a:bodyPr>
            <a:lstStyle/>
            <a:p>
              <a:pPr algn="ctr"/>
              <a:r>
                <a:rPr lang="en-US" sz="1100" dirty="0">
                  <a:solidFill>
                    <a:srgbClr val="3F3F3F"/>
                  </a:solidFill>
                  <a:latin typeface="Aharoni"/>
                  <a:cs typeface="Aharoni"/>
                </a:rPr>
                <a:t>Arbitrary REST Endpoint</a:t>
              </a:r>
              <a:endParaRPr lang="en-US" sz="1100" dirty="0">
                <a:solidFill>
                  <a:srgbClr val="3F3F3F"/>
                </a:solidFill>
              </a:endParaRPr>
            </a:p>
          </p:txBody>
        </p:sp>
        <p:sp>
          <p:nvSpPr>
            <p:cNvPr id="22" name="Rectangle: Rounded Corners 21">
              <a:extLst>
                <a:ext uri="{FF2B5EF4-FFF2-40B4-BE49-F238E27FC236}">
                  <a16:creationId xmlns:a16="http://schemas.microsoft.com/office/drawing/2014/main" id="{472CCA26-FD1F-4F8C-9D9F-A1D6FD3416F7}"/>
                </a:ext>
              </a:extLst>
            </p:cNvPr>
            <p:cNvSpPr/>
            <p:nvPr/>
          </p:nvSpPr>
          <p:spPr>
            <a:xfrm>
              <a:off x="6375280" y="3958316"/>
              <a:ext cx="597140" cy="597140"/>
            </a:xfrm>
            <a:prstGeom prst="roundRect">
              <a:avLst/>
            </a:prstGeom>
            <a:solidFill>
              <a:schemeClr val="accent4">
                <a:lumMod val="40000"/>
                <a:lumOff val="60000"/>
              </a:schemeClr>
            </a:solidFill>
            <a:ln>
              <a:solidFill>
                <a:schemeClr val="accent4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3241A752-716E-437F-9720-BF9B7BE744BB}"/>
                </a:ext>
              </a:extLst>
            </p:cNvPr>
            <p:cNvSpPr txBox="1"/>
            <p:nvPr/>
          </p:nvSpPr>
          <p:spPr>
            <a:xfrm>
              <a:off x="6207708" y="4117659"/>
              <a:ext cx="931740" cy="276999"/>
            </a:xfrm>
            <a:prstGeom prst="rect">
              <a:avLst/>
            </a:prstGeom>
            <a:noFill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spAutoFit/>
            </a:bodyPr>
            <a:lstStyle/>
            <a:p>
              <a:pPr algn="ctr"/>
              <a:r>
                <a:rPr lang="en-US" sz="1200">
                  <a:solidFill>
                    <a:srgbClr val="7F6000"/>
                  </a:solidFill>
                  <a:latin typeface="Consolas"/>
                </a:rPr>
                <a:t>{REST}</a:t>
              </a:r>
            </a:p>
          </p:txBody>
        </p:sp>
        <p:cxnSp>
          <p:nvCxnSpPr>
            <p:cNvPr id="32" name="Straight Arrow Connector 31">
              <a:extLst>
                <a:ext uri="{FF2B5EF4-FFF2-40B4-BE49-F238E27FC236}">
                  <a16:creationId xmlns:a16="http://schemas.microsoft.com/office/drawing/2014/main" id="{DC8BD31D-43D7-4686-BB6C-B1423353276C}"/>
                </a:ext>
              </a:extLst>
            </p:cNvPr>
            <p:cNvCxnSpPr>
              <a:cxnSpLocks/>
            </p:cNvCxnSpPr>
            <p:nvPr/>
          </p:nvCxnSpPr>
          <p:spPr>
            <a:xfrm>
              <a:off x="6697919" y="4831892"/>
              <a:ext cx="44" cy="264575"/>
            </a:xfrm>
            <a:prstGeom prst="straightConnector1">
              <a:avLst/>
            </a:prstGeom>
            <a:ln>
              <a:solidFill>
                <a:schemeClr val="accent2">
                  <a:lumMod val="7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3" name="Cylinder 32">
              <a:extLst>
                <a:ext uri="{FF2B5EF4-FFF2-40B4-BE49-F238E27FC236}">
                  <a16:creationId xmlns:a16="http://schemas.microsoft.com/office/drawing/2014/main" id="{53F899BF-1786-4421-AB16-556317EBF597}"/>
                </a:ext>
              </a:extLst>
            </p:cNvPr>
            <p:cNvSpPr/>
            <p:nvPr/>
          </p:nvSpPr>
          <p:spPr>
            <a:xfrm>
              <a:off x="6454962" y="5174214"/>
              <a:ext cx="487877" cy="424310"/>
            </a:xfrm>
            <a:prstGeom prst="can">
              <a:avLst/>
            </a:prstGeom>
            <a:solidFill>
              <a:schemeClr val="accent4">
                <a:lumMod val="40000"/>
                <a:lumOff val="60000"/>
              </a:schemeClr>
            </a:solidFill>
            <a:ln>
              <a:solidFill>
                <a:schemeClr val="accent4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D50E61C5-D609-4FD1-B238-588B5D79A55F}"/>
                </a:ext>
              </a:extLst>
            </p:cNvPr>
            <p:cNvSpPr txBox="1"/>
            <p:nvPr/>
          </p:nvSpPr>
          <p:spPr>
            <a:xfrm>
              <a:off x="5633224" y="5680248"/>
              <a:ext cx="2139380" cy="261610"/>
            </a:xfrm>
            <a:prstGeom prst="rect">
              <a:avLst/>
            </a:prstGeom>
            <a:noFill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spAutoFit/>
            </a:bodyPr>
            <a:lstStyle/>
            <a:p>
              <a:pPr algn="ctr"/>
              <a:r>
                <a:rPr lang="en-US" sz="1100">
                  <a:solidFill>
                    <a:srgbClr val="3F3F3F"/>
                  </a:solidFill>
                  <a:latin typeface="Aharoni"/>
                  <a:cs typeface="Aharoni"/>
                </a:rPr>
                <a:t>SQL Server</a:t>
              </a:r>
            </a:p>
          </p:txBody>
        </p:sp>
      </p:grpSp>
      <p:sp>
        <p:nvSpPr>
          <p:cNvPr id="38" name="Rectangle: Rounded Corners 37">
            <a:extLst>
              <a:ext uri="{FF2B5EF4-FFF2-40B4-BE49-F238E27FC236}">
                <a16:creationId xmlns:a16="http://schemas.microsoft.com/office/drawing/2014/main" id="{B1EF5B1C-E0B6-4D02-8E16-D88C60A7B676}"/>
              </a:ext>
            </a:extLst>
          </p:cNvPr>
          <p:cNvSpPr/>
          <p:nvPr/>
        </p:nvSpPr>
        <p:spPr>
          <a:xfrm>
            <a:off x="3041175" y="683414"/>
            <a:ext cx="2989416" cy="1758773"/>
          </a:xfrm>
          <a:prstGeom prst="roundRect">
            <a:avLst/>
          </a:prstGeom>
          <a:solidFill>
            <a:schemeClr val="bg1"/>
          </a:solidFill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cs typeface="Calibri"/>
            </a:endParaRP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E018853B-151D-4858-AADC-BCDD811FD024}"/>
              </a:ext>
            </a:extLst>
          </p:cNvPr>
          <p:cNvSpPr txBox="1"/>
          <p:nvPr/>
        </p:nvSpPr>
        <p:spPr>
          <a:xfrm>
            <a:off x="3805627" y="681510"/>
            <a:ext cx="1455051" cy="175432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600">
                <a:solidFill>
                  <a:schemeClr val="accent2">
                    <a:lumMod val="75000"/>
                  </a:schemeClr>
                </a:solidFill>
                <a:latin typeface="Consolas"/>
              </a:rPr>
              <a:t>query</a:t>
            </a:r>
            <a:r>
              <a:rPr lang="en-US" sz="600">
                <a:latin typeface="Consolas"/>
              </a:rPr>
              <a:t> </a:t>
            </a:r>
            <a:r>
              <a:rPr lang="en-US" sz="600">
                <a:solidFill>
                  <a:schemeClr val="accent1">
                    <a:lumMod val="75000"/>
                  </a:schemeClr>
                </a:solidFill>
                <a:latin typeface="Consolas"/>
              </a:rPr>
              <a:t>{</a:t>
            </a:r>
            <a:endParaRPr lang="en-US" sz="600">
              <a:solidFill>
                <a:schemeClr val="accent1">
                  <a:lumMod val="75000"/>
                </a:schemeClr>
              </a:solidFill>
              <a:latin typeface="Consolas"/>
              <a:ea typeface="+mn-lt"/>
              <a:cs typeface="+mn-lt"/>
            </a:endParaRPr>
          </a:p>
          <a:p>
            <a:r>
              <a:rPr lang="en-US" sz="600">
                <a:latin typeface="Consolas"/>
              </a:rPr>
              <a:t>  </a:t>
            </a:r>
            <a:r>
              <a:rPr lang="en-US" sz="600">
                <a:solidFill>
                  <a:schemeClr val="accent2">
                    <a:lumMod val="75000"/>
                  </a:schemeClr>
                </a:solidFill>
                <a:latin typeface="Consolas"/>
              </a:rPr>
              <a:t>me</a:t>
            </a:r>
            <a:r>
              <a:rPr lang="en-US" sz="600">
                <a:latin typeface="Consolas"/>
              </a:rPr>
              <a:t> </a:t>
            </a:r>
            <a:r>
              <a:rPr lang="en-US" sz="600">
                <a:solidFill>
                  <a:schemeClr val="accent1">
                    <a:lumMod val="75000"/>
                  </a:schemeClr>
                </a:solidFill>
                <a:latin typeface="Consolas"/>
              </a:rPr>
              <a:t>{</a:t>
            </a:r>
            <a:endParaRPr lang="en-US" sz="600">
              <a:solidFill>
                <a:schemeClr val="accent1">
                  <a:lumMod val="75000"/>
                </a:schemeClr>
              </a:solidFill>
              <a:latin typeface="Consolas"/>
              <a:ea typeface="+mn-lt"/>
              <a:cs typeface="+mn-lt"/>
            </a:endParaRPr>
          </a:p>
          <a:p>
            <a:r>
              <a:rPr lang="en-US" sz="600">
                <a:latin typeface="Consolas"/>
              </a:rPr>
              <a:t>    </a:t>
            </a:r>
            <a:r>
              <a:rPr lang="en-US" sz="600">
                <a:solidFill>
                  <a:schemeClr val="accent2">
                    <a:lumMod val="75000"/>
                  </a:schemeClr>
                </a:solidFill>
                <a:latin typeface="Consolas"/>
              </a:rPr>
              <a:t>messages</a:t>
            </a:r>
            <a:r>
              <a:rPr lang="en-US" sz="600">
                <a:latin typeface="Consolas"/>
              </a:rPr>
              <a:t> </a:t>
            </a:r>
            <a:r>
              <a:rPr lang="en-US" sz="600">
                <a:solidFill>
                  <a:schemeClr val="accent1">
                    <a:lumMod val="75000"/>
                  </a:schemeClr>
                </a:solidFill>
                <a:latin typeface="Consolas"/>
              </a:rPr>
              <a:t>{</a:t>
            </a:r>
            <a:endParaRPr lang="en-US" sz="600">
              <a:solidFill>
                <a:schemeClr val="accent1">
                  <a:lumMod val="75000"/>
                </a:schemeClr>
              </a:solidFill>
              <a:latin typeface="Consolas"/>
              <a:ea typeface="+mn-lt"/>
              <a:cs typeface="+mn-lt"/>
            </a:endParaRPr>
          </a:p>
          <a:p>
            <a:r>
              <a:rPr lang="en-US" sz="600">
                <a:latin typeface="Consolas"/>
              </a:rPr>
              <a:t>     </a:t>
            </a:r>
            <a:r>
              <a:rPr lang="en-US" sz="600">
                <a:solidFill>
                  <a:srgbClr val="000000"/>
                </a:solidFill>
                <a:latin typeface="Consolas"/>
              </a:rPr>
              <a:t> </a:t>
            </a:r>
            <a:r>
              <a:rPr lang="en-US" sz="600">
                <a:solidFill>
                  <a:schemeClr val="accent6">
                    <a:lumMod val="75000"/>
                  </a:schemeClr>
                </a:solidFill>
                <a:latin typeface="Consolas"/>
              </a:rPr>
              <a:t># Hot Chocolate GraphQL</a:t>
            </a:r>
            <a:endParaRPr lang="en-US">
              <a:solidFill>
                <a:schemeClr val="accent6">
                  <a:lumMod val="75000"/>
                </a:schemeClr>
              </a:solidFill>
            </a:endParaRPr>
          </a:p>
          <a:p>
            <a:r>
              <a:rPr lang="en-US" sz="600">
                <a:latin typeface="Consolas"/>
              </a:rPr>
              <a:t>      </a:t>
            </a:r>
            <a:r>
              <a:rPr lang="en-US" sz="600">
                <a:solidFill>
                  <a:schemeClr val="accent2">
                    <a:lumMod val="75000"/>
                  </a:schemeClr>
                </a:solidFill>
                <a:latin typeface="Consolas"/>
              </a:rPr>
              <a:t>text</a:t>
            </a:r>
            <a:endParaRPr lang="en-US" sz="600">
              <a:solidFill>
                <a:schemeClr val="accent2">
                  <a:lumMod val="75000"/>
                </a:schemeClr>
              </a:solidFill>
              <a:latin typeface="Consolas"/>
              <a:cs typeface="Calibri" panose="020F0502020204030204"/>
            </a:endParaRPr>
          </a:p>
          <a:p>
            <a:endParaRPr lang="en-US" sz="600">
              <a:latin typeface="Consolas"/>
            </a:endParaRPr>
          </a:p>
          <a:p>
            <a:r>
              <a:rPr lang="en-US" sz="600">
                <a:latin typeface="Consolas"/>
              </a:rPr>
              <a:t>      </a:t>
            </a:r>
            <a:r>
              <a:rPr lang="en-US" sz="600">
                <a:solidFill>
                  <a:schemeClr val="accent6">
                    <a:lumMod val="75000"/>
                  </a:schemeClr>
                </a:solidFill>
                <a:latin typeface="Consolas"/>
              </a:rPr>
              <a:t># Apollo Server</a:t>
            </a:r>
          </a:p>
          <a:p>
            <a:r>
              <a:rPr lang="en-US" sz="600">
                <a:latin typeface="Consolas"/>
              </a:rPr>
              <a:t>      </a:t>
            </a:r>
            <a:r>
              <a:rPr lang="en-US" sz="600">
                <a:solidFill>
                  <a:schemeClr val="accent2">
                    <a:lumMod val="75000"/>
                  </a:schemeClr>
                </a:solidFill>
                <a:latin typeface="Consolas"/>
              </a:rPr>
              <a:t>createdBy</a:t>
            </a:r>
            <a:r>
              <a:rPr lang="en-US" sz="600">
                <a:latin typeface="Consolas"/>
              </a:rPr>
              <a:t> </a:t>
            </a:r>
            <a:r>
              <a:rPr lang="en-US" sz="600">
                <a:solidFill>
                  <a:schemeClr val="accent1">
                    <a:lumMod val="75000"/>
                  </a:schemeClr>
                </a:solidFill>
                <a:latin typeface="Consolas"/>
              </a:rPr>
              <a:t>{</a:t>
            </a:r>
            <a:endParaRPr lang="en-US" sz="600">
              <a:solidFill>
                <a:schemeClr val="accent1">
                  <a:lumMod val="75000"/>
                </a:schemeClr>
              </a:solidFill>
              <a:latin typeface="Consolas"/>
              <a:ea typeface="+mn-lt"/>
              <a:cs typeface="+mn-lt"/>
            </a:endParaRPr>
          </a:p>
          <a:p>
            <a:r>
              <a:rPr lang="en-US" sz="600">
                <a:latin typeface="Consolas"/>
              </a:rPr>
              <a:t>        </a:t>
            </a:r>
            <a:r>
              <a:rPr lang="en-US" sz="600">
                <a:solidFill>
                  <a:schemeClr val="accent2">
                    <a:lumMod val="75000"/>
                  </a:schemeClr>
                </a:solidFill>
                <a:latin typeface="Consolas"/>
              </a:rPr>
              <a:t>name</a:t>
            </a:r>
            <a:endParaRPr lang="en-US" sz="600">
              <a:solidFill>
                <a:schemeClr val="accent2">
                  <a:lumMod val="75000"/>
                </a:schemeClr>
              </a:solidFill>
              <a:latin typeface="Consolas"/>
              <a:ea typeface="+mn-lt"/>
              <a:cs typeface="+mn-lt"/>
            </a:endParaRPr>
          </a:p>
          <a:p>
            <a:r>
              <a:rPr lang="en-US" sz="600">
                <a:latin typeface="Consolas"/>
              </a:rPr>
              <a:t>      </a:t>
            </a:r>
            <a:r>
              <a:rPr lang="en-US" sz="600">
                <a:solidFill>
                  <a:schemeClr val="accent1">
                    <a:lumMod val="75000"/>
                  </a:schemeClr>
                </a:solidFill>
                <a:latin typeface="Consolas"/>
              </a:rPr>
              <a:t>}</a:t>
            </a:r>
            <a:endParaRPr lang="en-US" sz="600">
              <a:solidFill>
                <a:schemeClr val="accent1">
                  <a:lumMod val="75000"/>
                </a:schemeClr>
              </a:solidFill>
              <a:latin typeface="Consolas"/>
              <a:ea typeface="+mn-lt"/>
              <a:cs typeface="+mn-lt"/>
            </a:endParaRPr>
          </a:p>
          <a:p>
            <a:endParaRPr lang="en-US" sz="600">
              <a:latin typeface="Consolas"/>
            </a:endParaRPr>
          </a:p>
          <a:p>
            <a:r>
              <a:rPr lang="en-US" sz="600">
                <a:latin typeface="Consolas"/>
              </a:rPr>
              <a:t>      </a:t>
            </a:r>
            <a:r>
              <a:rPr lang="en-US" sz="600">
                <a:solidFill>
                  <a:schemeClr val="accent6">
                    <a:lumMod val="75000"/>
                  </a:schemeClr>
                </a:solidFill>
                <a:latin typeface="Consolas"/>
              </a:rPr>
              <a:t># </a:t>
            </a:r>
            <a:r>
              <a:rPr lang="en-US" sz="600">
                <a:solidFill>
                  <a:schemeClr val="accent6">
                    <a:lumMod val="75000"/>
                  </a:schemeClr>
                </a:solidFill>
                <a:latin typeface="Consolas"/>
                <a:cs typeface="Aharoni"/>
              </a:rPr>
              <a:t>Abritray REST Endpoint</a:t>
            </a:r>
            <a:endParaRPr lang="en-US" sz="600">
              <a:solidFill>
                <a:schemeClr val="accent6">
                  <a:lumMod val="75000"/>
                </a:schemeClr>
              </a:solidFill>
              <a:latin typeface="Consolas"/>
              <a:ea typeface="+mn-lt"/>
              <a:cs typeface="+mn-lt"/>
            </a:endParaRPr>
          </a:p>
          <a:p>
            <a:r>
              <a:rPr lang="en-US" sz="600">
                <a:latin typeface="Consolas"/>
              </a:rPr>
              <a:t>      </a:t>
            </a:r>
            <a:r>
              <a:rPr lang="en-US" sz="600">
                <a:solidFill>
                  <a:schemeClr val="accent2">
                    <a:lumMod val="75000"/>
                  </a:schemeClr>
                </a:solidFill>
                <a:latin typeface="Consolas"/>
              </a:rPr>
              <a:t>views</a:t>
            </a:r>
            <a:endParaRPr lang="en-US" sz="600">
              <a:solidFill>
                <a:schemeClr val="accent2">
                  <a:lumMod val="75000"/>
                </a:schemeClr>
              </a:solidFill>
              <a:latin typeface="Consolas"/>
              <a:ea typeface="+mn-lt"/>
              <a:cs typeface="+mn-lt"/>
            </a:endParaRPr>
          </a:p>
          <a:p>
            <a:r>
              <a:rPr lang="en-US" sz="600">
                <a:latin typeface="Consolas"/>
              </a:rPr>
              <a:t>      </a:t>
            </a:r>
            <a:r>
              <a:rPr lang="en-US" sz="600">
                <a:solidFill>
                  <a:schemeClr val="accent2">
                    <a:lumMod val="75000"/>
                  </a:schemeClr>
                </a:solidFill>
                <a:latin typeface="Consolas"/>
              </a:rPr>
              <a:t>likes</a:t>
            </a:r>
            <a:endParaRPr lang="en-US" sz="600">
              <a:solidFill>
                <a:schemeClr val="accent2">
                  <a:lumMod val="75000"/>
                </a:schemeClr>
              </a:solidFill>
              <a:latin typeface="Consolas"/>
              <a:ea typeface="+mn-lt"/>
              <a:cs typeface="+mn-lt"/>
            </a:endParaRPr>
          </a:p>
          <a:p>
            <a:r>
              <a:rPr lang="en-US" sz="600">
                <a:latin typeface="Consolas"/>
              </a:rPr>
              <a:t>      </a:t>
            </a:r>
            <a:r>
              <a:rPr lang="en-US" sz="600">
                <a:solidFill>
                  <a:schemeClr val="accent2">
                    <a:lumMod val="75000"/>
                  </a:schemeClr>
                </a:solidFill>
                <a:latin typeface="Consolas"/>
              </a:rPr>
              <a:t>replies</a:t>
            </a:r>
            <a:endParaRPr lang="en-US" sz="600">
              <a:solidFill>
                <a:schemeClr val="accent2">
                  <a:lumMod val="75000"/>
                </a:schemeClr>
              </a:solidFill>
              <a:latin typeface="Consolas"/>
              <a:ea typeface="+mn-lt"/>
              <a:cs typeface="+mn-lt"/>
            </a:endParaRPr>
          </a:p>
          <a:p>
            <a:r>
              <a:rPr lang="en-US" sz="600">
                <a:latin typeface="Consolas"/>
              </a:rPr>
              <a:t>    </a:t>
            </a:r>
            <a:r>
              <a:rPr lang="en-US" sz="600">
                <a:solidFill>
                  <a:schemeClr val="accent1">
                    <a:lumMod val="75000"/>
                  </a:schemeClr>
                </a:solidFill>
                <a:latin typeface="Consolas"/>
              </a:rPr>
              <a:t>}</a:t>
            </a:r>
            <a:endParaRPr lang="en-US" sz="600">
              <a:solidFill>
                <a:schemeClr val="accent1">
                  <a:lumMod val="75000"/>
                </a:schemeClr>
              </a:solidFill>
              <a:latin typeface="Consolas"/>
              <a:ea typeface="+mn-lt"/>
              <a:cs typeface="+mn-lt"/>
            </a:endParaRPr>
          </a:p>
          <a:p>
            <a:r>
              <a:rPr lang="en-US" sz="600">
                <a:latin typeface="Consolas"/>
              </a:rPr>
              <a:t>  </a:t>
            </a:r>
            <a:r>
              <a:rPr lang="en-US" sz="600">
                <a:solidFill>
                  <a:schemeClr val="accent1">
                    <a:lumMod val="75000"/>
                  </a:schemeClr>
                </a:solidFill>
                <a:latin typeface="Consolas"/>
              </a:rPr>
              <a:t>}</a:t>
            </a:r>
            <a:endParaRPr lang="en-US" sz="600">
              <a:solidFill>
                <a:schemeClr val="accent1">
                  <a:lumMod val="75000"/>
                </a:schemeClr>
              </a:solidFill>
              <a:latin typeface="Consolas"/>
              <a:ea typeface="+mn-lt"/>
              <a:cs typeface="+mn-lt"/>
            </a:endParaRPr>
          </a:p>
          <a:p>
            <a:r>
              <a:rPr lang="en-US" sz="600">
                <a:solidFill>
                  <a:schemeClr val="accent1">
                    <a:lumMod val="75000"/>
                  </a:schemeClr>
                </a:solidFill>
                <a:latin typeface="Consolas"/>
              </a:rPr>
              <a:t>}</a:t>
            </a:r>
            <a:endParaRPr lang="en-US" sz="600">
              <a:solidFill>
                <a:schemeClr val="accent1">
                  <a:lumMod val="75000"/>
                </a:schemeClr>
              </a:solidFill>
              <a:latin typeface="Consolas"/>
              <a:ea typeface="+mn-lt"/>
              <a:cs typeface="+mn-lt"/>
            </a:endParaRPr>
          </a:p>
        </p:txBody>
      </p:sp>
      <p:pic>
        <p:nvPicPr>
          <p:cNvPr id="43" name="Graphic 43" descr="Bee">
            <a:extLst>
              <a:ext uri="{FF2B5EF4-FFF2-40B4-BE49-F238E27FC236}">
                <a16:creationId xmlns:a16="http://schemas.microsoft.com/office/drawing/2014/main" id="{BACCE88A-4DF5-4314-8B50-4A9DAD839C9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 rot="3180000">
            <a:off x="4316255" y="140262"/>
            <a:ext cx="431344" cy="431344"/>
          </a:xfrm>
          <a:prstGeom prst="rect">
            <a:avLst/>
          </a:prstGeom>
        </p:spPr>
      </p:pic>
      <p:sp>
        <p:nvSpPr>
          <p:cNvPr id="45" name="TextBox 44">
            <a:extLst>
              <a:ext uri="{FF2B5EF4-FFF2-40B4-BE49-F238E27FC236}">
                <a16:creationId xmlns:a16="http://schemas.microsoft.com/office/drawing/2014/main" id="{92432094-D605-4600-B64D-DD1BAE3E5B02}"/>
              </a:ext>
            </a:extLst>
          </p:cNvPr>
          <p:cNvSpPr txBox="1"/>
          <p:nvPr/>
        </p:nvSpPr>
        <p:spPr>
          <a:xfrm rot="20100000">
            <a:off x="3082525" y="3761478"/>
            <a:ext cx="925990" cy="18466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600">
                <a:solidFill>
                  <a:srgbClr val="C55A11"/>
                </a:solidFill>
                <a:latin typeface="Consolas"/>
              </a:rPr>
              <a:t>createdBy</a:t>
            </a:r>
            <a:endParaRPr lang="en-US">
              <a:cs typeface="Calibri" panose="020F0502020204030204"/>
            </a:endParaRP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B6CDC39D-FCFD-4D54-BE20-4DD0B78212BD}"/>
              </a:ext>
            </a:extLst>
          </p:cNvPr>
          <p:cNvSpPr txBox="1"/>
          <p:nvPr/>
        </p:nvSpPr>
        <p:spPr>
          <a:xfrm rot="1380000">
            <a:off x="4886725" y="3735905"/>
            <a:ext cx="1150266" cy="18466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600">
                <a:solidFill>
                  <a:srgbClr val="C55A11"/>
                </a:solidFill>
                <a:latin typeface="Consolas"/>
              </a:rPr>
              <a:t>views, likes, replies</a:t>
            </a:r>
            <a:endParaRPr lang="en-US">
              <a:cs typeface="Calibri" panose="020F0502020204030204"/>
            </a:endParaRP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7A002E80-1B58-4604-975F-DB5A60706810}"/>
              </a:ext>
            </a:extLst>
          </p:cNvPr>
          <p:cNvSpPr txBox="1"/>
          <p:nvPr/>
        </p:nvSpPr>
        <p:spPr>
          <a:xfrm rot="16260000">
            <a:off x="4013186" y="3560409"/>
            <a:ext cx="925990" cy="18466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600">
                <a:solidFill>
                  <a:srgbClr val="C55A11"/>
                </a:solidFill>
                <a:latin typeface="Consolas"/>
              </a:rPr>
              <a:t>text</a:t>
            </a:r>
            <a:endParaRPr lang="en-US">
              <a:cs typeface="Calibri" panose="020F0502020204030204"/>
            </a:endParaRP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BDA867CA-40A3-4B35-B328-CDFE692ED986}"/>
              </a:ext>
            </a:extLst>
          </p:cNvPr>
          <p:cNvSpPr txBox="1"/>
          <p:nvPr/>
        </p:nvSpPr>
        <p:spPr>
          <a:xfrm>
            <a:off x="4467026" y="498437"/>
            <a:ext cx="1029502" cy="18466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600">
                <a:solidFill>
                  <a:srgbClr val="C55A11"/>
                </a:solidFill>
                <a:latin typeface="Consolas"/>
                <a:cs typeface="Calibri" panose="020F0502020204030204"/>
              </a:rPr>
              <a:t>One GraphQL Query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B63EB62-026A-474B-A87B-6F5BBEDE00B2}"/>
              </a:ext>
            </a:extLst>
          </p:cNvPr>
          <p:cNvSpPr txBox="1"/>
          <p:nvPr/>
        </p:nvSpPr>
        <p:spPr>
          <a:xfrm>
            <a:off x="1301631" y="4554265"/>
            <a:ext cx="2139380" cy="2616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100">
                <a:solidFill>
                  <a:srgbClr val="3F3F3F"/>
                </a:solidFill>
                <a:latin typeface="Aharoni"/>
                <a:cs typeface="Aharoni"/>
              </a:rPr>
              <a:t>Apollo </a:t>
            </a:r>
            <a:r>
              <a:rPr lang="en-US" sz="1100" err="1">
                <a:solidFill>
                  <a:srgbClr val="3F3F3F"/>
                </a:solidFill>
                <a:latin typeface="Aharoni"/>
                <a:cs typeface="Aharoni"/>
              </a:rPr>
              <a:t>GraphQL</a:t>
            </a:r>
            <a:endParaRPr lang="en-US" sz="1100">
              <a:solidFill>
                <a:srgbClr val="3F3F3F"/>
              </a:solidFill>
              <a:latin typeface="Aharoni"/>
              <a:cs typeface="Aharoni"/>
            </a:endParaRPr>
          </a:p>
        </p:txBody>
      </p:sp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B57BA62E-5F59-4477-B16A-5837886FFAF7}"/>
              </a:ext>
            </a:extLst>
          </p:cNvPr>
          <p:cNvSpPr/>
          <p:nvPr/>
        </p:nvSpPr>
        <p:spPr>
          <a:xfrm>
            <a:off x="2072409" y="3958315"/>
            <a:ext cx="597140" cy="597140"/>
          </a:xfrm>
          <a:prstGeom prst="round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4" name="Picture 2" descr="A picture containing object, clock&#10;&#10;Description generated with high confidence">
            <a:extLst>
              <a:ext uri="{FF2B5EF4-FFF2-40B4-BE49-F238E27FC236}">
                <a16:creationId xmlns:a16="http://schemas.microsoft.com/office/drawing/2014/main" id="{58A0B9DC-990C-4925-9CBD-EBAF7A22DE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68292" y="4049651"/>
            <a:ext cx="406692" cy="406693"/>
          </a:xfrm>
          <a:prstGeom prst="rect">
            <a:avLst/>
          </a:prstGeom>
        </p:spPr>
      </p:pic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3E20ED98-F230-45B7-9638-A953B4C1505D}"/>
              </a:ext>
            </a:extLst>
          </p:cNvPr>
          <p:cNvSpPr/>
          <p:nvPr/>
        </p:nvSpPr>
        <p:spPr>
          <a:xfrm>
            <a:off x="1480654" y="3779520"/>
            <a:ext cx="1780650" cy="2218944"/>
          </a:xfrm>
          <a:prstGeom prst="roundRect">
            <a:avLst/>
          </a:prstGeom>
          <a:noFill/>
          <a:ln w="38100">
            <a:solidFill>
              <a:schemeClr val="accent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9" name="Rectangle: Rounded Corners 48">
            <a:extLst>
              <a:ext uri="{FF2B5EF4-FFF2-40B4-BE49-F238E27FC236}">
                <a16:creationId xmlns:a16="http://schemas.microsoft.com/office/drawing/2014/main" id="{8D87F84A-0A13-4225-BBE4-493458DE4276}"/>
              </a:ext>
            </a:extLst>
          </p:cNvPr>
          <p:cNvSpPr/>
          <p:nvPr/>
        </p:nvSpPr>
        <p:spPr>
          <a:xfrm>
            <a:off x="3624950" y="3774139"/>
            <a:ext cx="1780650" cy="2218944"/>
          </a:xfrm>
          <a:prstGeom prst="roundRect">
            <a:avLst/>
          </a:prstGeom>
          <a:noFill/>
          <a:ln w="38100">
            <a:solidFill>
              <a:schemeClr val="accent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1" name="Rectangle: Rounded Corners 50">
            <a:extLst>
              <a:ext uri="{FF2B5EF4-FFF2-40B4-BE49-F238E27FC236}">
                <a16:creationId xmlns:a16="http://schemas.microsoft.com/office/drawing/2014/main" id="{3E9D482D-846D-420B-844D-4F2D45F9A5EB}"/>
              </a:ext>
            </a:extLst>
          </p:cNvPr>
          <p:cNvSpPr/>
          <p:nvPr/>
        </p:nvSpPr>
        <p:spPr>
          <a:xfrm>
            <a:off x="5802119" y="3774139"/>
            <a:ext cx="1780650" cy="2218944"/>
          </a:xfrm>
          <a:prstGeom prst="roundRect">
            <a:avLst/>
          </a:prstGeom>
          <a:noFill/>
          <a:ln w="38100">
            <a:solidFill>
              <a:schemeClr val="accent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2" name="Rectangle: Rounded Corners 51">
            <a:extLst>
              <a:ext uri="{FF2B5EF4-FFF2-40B4-BE49-F238E27FC236}">
                <a16:creationId xmlns:a16="http://schemas.microsoft.com/office/drawing/2014/main" id="{43094E3B-14CD-49A0-BEE3-EF88E07F3D07}"/>
              </a:ext>
            </a:extLst>
          </p:cNvPr>
          <p:cNvSpPr/>
          <p:nvPr/>
        </p:nvSpPr>
        <p:spPr>
          <a:xfrm>
            <a:off x="3634961" y="2527006"/>
            <a:ext cx="1780650" cy="1047452"/>
          </a:xfrm>
          <a:prstGeom prst="roundRect">
            <a:avLst/>
          </a:prstGeom>
          <a:noFill/>
          <a:ln w="38100">
            <a:solidFill>
              <a:schemeClr val="accent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0FEFCA36-799C-4E41-AAF8-AC6E03C7CBE6}"/>
              </a:ext>
            </a:extLst>
          </p:cNvPr>
          <p:cNvSpPr/>
          <p:nvPr/>
        </p:nvSpPr>
        <p:spPr>
          <a:xfrm>
            <a:off x="3046284" y="680231"/>
            <a:ext cx="2988290" cy="1760534"/>
          </a:xfrm>
          <a:prstGeom prst="roundRect">
            <a:avLst/>
          </a:prstGeom>
          <a:noFill/>
          <a:ln w="38100">
            <a:solidFill>
              <a:schemeClr val="accent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2865507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142570">
        <p159:morph option="byObject"/>
      </p:transition>
    </mc:Choice>
    <mc:Fallback xmlns="">
      <p:transition spd="slow" advTm="14257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2" grpId="1" animBg="1"/>
      <p:bldP spid="49" grpId="0" animBg="1"/>
      <p:bldP spid="49" grpId="1" animBg="1"/>
      <p:bldP spid="51" grpId="0" animBg="1"/>
      <p:bldP spid="51" grpId="1" animBg="1"/>
      <p:bldP spid="52" grpId="0" animBg="1"/>
      <p:bldP spid="52" grpId="1" animBg="1"/>
      <p:bldP spid="2" grpId="0" animBg="1"/>
    </p:bld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el 1">
            <a:extLst>
              <a:ext uri="{FF2B5EF4-FFF2-40B4-BE49-F238E27FC236}">
                <a16:creationId xmlns:a16="http://schemas.microsoft.com/office/drawing/2014/main" id="{023BB5C4-1F0D-434D-ABCA-EFC29C0E21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4039" y="2640515"/>
            <a:ext cx="8079760" cy="964193"/>
          </a:xfrm>
        </p:spPr>
        <p:txBody>
          <a:bodyPr>
            <a:normAutofit/>
          </a:bodyPr>
          <a:lstStyle/>
          <a:p>
            <a:pPr algn="ctr"/>
            <a:r>
              <a:rPr lang="en-US" sz="4000">
                <a:solidFill>
                  <a:srgbClr val="C00000"/>
                </a:solidFill>
                <a:latin typeface="Arial Black"/>
                <a:cs typeface="Calibri Light"/>
              </a:rPr>
              <a:t>Demo</a:t>
            </a:r>
          </a:p>
        </p:txBody>
      </p:sp>
    </p:spTree>
    <p:extLst>
      <p:ext uri="{BB962C8B-B14F-4D97-AF65-F5344CB8AC3E}">
        <p14:creationId xmlns:p14="http://schemas.microsoft.com/office/powerpoint/2010/main" val="178821631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3057">
        <p159:morph option="byObject"/>
      </p:transition>
    </mc:Choice>
    <mc:Fallback xmlns="">
      <p:transition spd="slow" advTm="3057">
        <p:fade/>
      </p:transition>
    </mc:Fallback>
  </mc:AlternateContent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el 1">
            <a:extLst>
              <a:ext uri="{FF2B5EF4-FFF2-40B4-BE49-F238E27FC236}">
                <a16:creationId xmlns:a16="http://schemas.microsoft.com/office/drawing/2014/main" id="{C59AD522-4739-9C40-A2AD-03F433FA7020}"/>
              </a:ext>
            </a:extLst>
          </p:cNvPr>
          <p:cNvSpPr txBox="1">
            <a:spLocks/>
          </p:cNvSpPr>
          <p:nvPr/>
        </p:nvSpPr>
        <p:spPr>
          <a:xfrm>
            <a:off x="644038" y="1221413"/>
            <a:ext cx="8079760" cy="401149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832653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7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rgbClr val="C00000"/>
                </a:solidFill>
                <a:latin typeface="Arial Black"/>
                <a:cs typeface="Calibri Light"/>
              </a:rPr>
              <a:t>Easy to use with minimal code in the gateway</a:t>
            </a:r>
          </a:p>
          <a:p>
            <a:pPr marL="457200" indent="-4572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rgbClr val="C00000"/>
                </a:solidFill>
                <a:latin typeface="Arial Black"/>
                <a:cs typeface="Calibri Light"/>
              </a:rPr>
              <a:t>Describe GraphQL with GraphQL</a:t>
            </a:r>
          </a:p>
          <a:p>
            <a:pPr marL="457200" indent="-4572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rgbClr val="C00000"/>
                </a:solidFill>
                <a:latin typeface="Arial Black"/>
                <a:cs typeface="Calibri Light"/>
              </a:rPr>
              <a:t>Merge multiple data source together</a:t>
            </a:r>
          </a:p>
          <a:p>
            <a:pPr marL="457200" indent="-4572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rgbClr val="C00000"/>
                </a:solidFill>
                <a:latin typeface="Arial Black"/>
                <a:cs typeface="Calibri Light"/>
              </a:rPr>
              <a:t>Adds complexity</a:t>
            </a:r>
          </a:p>
          <a:p>
            <a:pPr marL="457200" indent="-457200">
              <a:lnSpc>
                <a:spcPct val="100000"/>
              </a:lnSpc>
              <a:buFont typeface="Arial" panose="020B0604020202020204" pitchFamily="34" charset="0"/>
              <a:buChar char="•"/>
            </a:pPr>
            <a:endParaRPr lang="en-US" sz="2800" dirty="0">
              <a:solidFill>
                <a:srgbClr val="C00000"/>
              </a:solidFill>
              <a:latin typeface="Arial Black"/>
              <a:cs typeface="Calibri Light"/>
            </a:endParaRPr>
          </a:p>
        </p:txBody>
      </p:sp>
      <p:sp>
        <p:nvSpPr>
          <p:cNvPr id="7" name="Titel 1">
            <a:extLst>
              <a:ext uri="{FF2B5EF4-FFF2-40B4-BE49-F238E27FC236}">
                <a16:creationId xmlns:a16="http://schemas.microsoft.com/office/drawing/2014/main" id="{62EC9830-321F-4BD1-8AC7-5CFCC384DD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4038" y="394637"/>
            <a:ext cx="8079760" cy="841980"/>
          </a:xfrm>
        </p:spPr>
        <p:txBody>
          <a:bodyPr>
            <a:normAutofit/>
          </a:bodyPr>
          <a:lstStyle/>
          <a:p>
            <a:r>
              <a:rPr lang="en-US" sz="4000" dirty="0">
                <a:solidFill>
                  <a:srgbClr val="C00000"/>
                </a:solidFill>
                <a:latin typeface="Arial Black"/>
                <a:cs typeface="Calibri Light"/>
              </a:rPr>
              <a:t>Conclusion</a:t>
            </a:r>
            <a:endParaRPr lang="en-US" sz="3200" b="1" dirty="0">
              <a:solidFill>
                <a:srgbClr val="C00000"/>
              </a:solidFill>
              <a:latin typeface="Arial Black"/>
              <a:cs typeface="Calibri Light"/>
            </a:endParaRPr>
          </a:p>
        </p:txBody>
      </p:sp>
    </p:spTree>
    <p:extLst>
      <p:ext uri="{BB962C8B-B14F-4D97-AF65-F5344CB8AC3E}">
        <p14:creationId xmlns:p14="http://schemas.microsoft.com/office/powerpoint/2010/main" val="425676806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26664">
        <p159:morph option="byObject"/>
      </p:transition>
    </mc:Choice>
    <mc:Fallback xmlns="">
      <p:transition spd="slow" advTm="26664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uild="p"/>
    </p:bld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4B18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el 1">
            <a:extLst>
              <a:ext uri="{FF2B5EF4-FFF2-40B4-BE49-F238E27FC236}">
                <a16:creationId xmlns:a16="http://schemas.microsoft.com/office/drawing/2014/main" id="{023BB5C4-1F0D-434D-ABCA-EFC29C0E21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4039" y="2227835"/>
            <a:ext cx="8079760" cy="1773476"/>
          </a:xfrm>
          <a:solidFill>
            <a:schemeClr val="bg1">
              <a:lumMod val="50000"/>
            </a:schemeClr>
          </a:solidFill>
        </p:spPr>
        <p:txBody>
          <a:bodyPr>
            <a:noAutofit/>
          </a:bodyPr>
          <a:lstStyle/>
          <a:p>
            <a:pPr algn="ctr"/>
            <a:r>
              <a:rPr lang="en-US" sz="4400" dirty="0">
                <a:solidFill>
                  <a:schemeClr val="bg1"/>
                </a:solidFill>
                <a:latin typeface="Cooper Black"/>
              </a:rPr>
              <a:t>Building a GraphQL Server</a:t>
            </a:r>
            <a:endParaRPr lang="en-US" sz="4400" dirty="0">
              <a:solidFill>
                <a:schemeClr val="bg1"/>
              </a:solidFill>
              <a:latin typeface="Cooper Black"/>
              <a:cs typeface="Calibri Light"/>
            </a:endParaRP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B8BC0205-E6D6-4937-B279-720EC2F31417}"/>
              </a:ext>
            </a:extLst>
          </p:cNvPr>
          <p:cNvSpPr/>
          <p:nvPr/>
        </p:nvSpPr>
        <p:spPr>
          <a:xfrm flipH="1">
            <a:off x="1098527" y="651888"/>
            <a:ext cx="191800" cy="189937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9E2A0B01-353D-48AF-A62B-6A24BA53AF2C}"/>
              </a:ext>
            </a:extLst>
          </p:cNvPr>
          <p:cNvSpPr/>
          <p:nvPr/>
        </p:nvSpPr>
        <p:spPr>
          <a:xfrm flipH="1">
            <a:off x="3783226" y="629007"/>
            <a:ext cx="123088" cy="121225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C010DF5B-AFFB-4147-B353-FAC20771831C}"/>
              </a:ext>
            </a:extLst>
          </p:cNvPr>
          <p:cNvSpPr/>
          <p:nvPr/>
        </p:nvSpPr>
        <p:spPr>
          <a:xfrm flipH="1">
            <a:off x="2845106" y="491721"/>
            <a:ext cx="191800" cy="189937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BB82E802-E158-46B0-A92A-BBD85D12D704}"/>
              </a:ext>
            </a:extLst>
          </p:cNvPr>
          <p:cNvSpPr/>
          <p:nvPr/>
        </p:nvSpPr>
        <p:spPr>
          <a:xfrm flipH="1">
            <a:off x="7955185" y="4587412"/>
            <a:ext cx="123088" cy="121225"/>
          </a:xfrm>
          <a:prstGeom prst="ellipse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B45E0648-49E6-47EE-AA9A-321B4254E316}"/>
              </a:ext>
            </a:extLst>
          </p:cNvPr>
          <p:cNvSpPr/>
          <p:nvPr/>
        </p:nvSpPr>
        <p:spPr>
          <a:xfrm flipH="1">
            <a:off x="4221175" y="5587207"/>
            <a:ext cx="268147" cy="266284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055F6467-0844-4207-898A-4D9C99EBB95F}"/>
              </a:ext>
            </a:extLst>
          </p:cNvPr>
          <p:cNvSpPr/>
          <p:nvPr/>
        </p:nvSpPr>
        <p:spPr>
          <a:xfrm flipH="1">
            <a:off x="4355249" y="4328095"/>
            <a:ext cx="123088" cy="121225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6EAB6016-C22D-44FD-895D-225558EEA3E0}"/>
              </a:ext>
            </a:extLst>
          </p:cNvPr>
          <p:cNvSpPr/>
          <p:nvPr/>
        </p:nvSpPr>
        <p:spPr>
          <a:xfrm flipH="1">
            <a:off x="5918782" y="1330689"/>
            <a:ext cx="191800" cy="189937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F3ECA851-3731-4EF9-9195-9FEAE22346C1}"/>
              </a:ext>
            </a:extLst>
          </p:cNvPr>
          <p:cNvSpPr/>
          <p:nvPr/>
        </p:nvSpPr>
        <p:spPr>
          <a:xfrm flipH="1">
            <a:off x="6780631" y="5289094"/>
            <a:ext cx="191800" cy="189937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CA6AC8A0-1BF9-4191-BD97-BC589B6116A0}"/>
              </a:ext>
            </a:extLst>
          </p:cNvPr>
          <p:cNvSpPr/>
          <p:nvPr/>
        </p:nvSpPr>
        <p:spPr>
          <a:xfrm flipH="1">
            <a:off x="869716" y="5517950"/>
            <a:ext cx="145992" cy="144129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5D44EE6F-33E1-47FB-8ACF-5452B767C6E3}"/>
              </a:ext>
            </a:extLst>
          </p:cNvPr>
          <p:cNvSpPr/>
          <p:nvPr/>
        </p:nvSpPr>
        <p:spPr>
          <a:xfrm flipH="1">
            <a:off x="8260265" y="5472157"/>
            <a:ext cx="176531" cy="159399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C5733EBD-C8EA-4E81-97F1-4B1D69457E5F}"/>
              </a:ext>
            </a:extLst>
          </p:cNvPr>
          <p:cNvSpPr/>
          <p:nvPr/>
        </p:nvSpPr>
        <p:spPr>
          <a:xfrm flipH="1">
            <a:off x="7596718" y="301045"/>
            <a:ext cx="191800" cy="189937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A8F00D4F-27F2-4333-AA30-E0F61C3732DF}"/>
              </a:ext>
            </a:extLst>
          </p:cNvPr>
          <p:cNvSpPr/>
          <p:nvPr/>
        </p:nvSpPr>
        <p:spPr>
          <a:xfrm flipH="1">
            <a:off x="7886559" y="1605260"/>
            <a:ext cx="138358" cy="151764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EF0A50C9-D061-4490-88AB-46A8AF563CC9}"/>
              </a:ext>
            </a:extLst>
          </p:cNvPr>
          <p:cNvSpPr/>
          <p:nvPr/>
        </p:nvSpPr>
        <p:spPr>
          <a:xfrm flipH="1">
            <a:off x="7024695" y="1109506"/>
            <a:ext cx="123088" cy="121225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211233EE-F870-4EE1-82F4-342FE2F06E30}"/>
              </a:ext>
            </a:extLst>
          </p:cNvPr>
          <p:cNvSpPr/>
          <p:nvPr/>
        </p:nvSpPr>
        <p:spPr>
          <a:xfrm flipH="1">
            <a:off x="2372232" y="1368824"/>
            <a:ext cx="123088" cy="121225"/>
          </a:xfrm>
          <a:prstGeom prst="ellipse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de-DE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BA019C7F-D99B-4628-9A71-2C578ADE55D6}"/>
              </a:ext>
            </a:extLst>
          </p:cNvPr>
          <p:cNvSpPr/>
          <p:nvPr/>
        </p:nvSpPr>
        <p:spPr>
          <a:xfrm flipH="1">
            <a:off x="5514550" y="491720"/>
            <a:ext cx="123088" cy="121225"/>
          </a:xfrm>
          <a:prstGeom prst="ellipse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de-DE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A91E0D56-8607-429A-979A-44E62FB49A2A}"/>
              </a:ext>
            </a:extLst>
          </p:cNvPr>
          <p:cNvSpPr/>
          <p:nvPr/>
        </p:nvSpPr>
        <p:spPr>
          <a:xfrm flipH="1">
            <a:off x="4172202" y="1719651"/>
            <a:ext cx="237609" cy="228110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08258FB6-2F2A-47E3-96E5-26E1AE0D9457}"/>
              </a:ext>
            </a:extLst>
          </p:cNvPr>
          <p:cNvSpPr/>
          <p:nvPr/>
        </p:nvSpPr>
        <p:spPr>
          <a:xfrm flipH="1">
            <a:off x="206183" y="148505"/>
            <a:ext cx="138358" cy="151764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528CBC4A-99EE-45E4-A9AF-ECF21AB87A73}"/>
              </a:ext>
            </a:extLst>
          </p:cNvPr>
          <p:cNvSpPr/>
          <p:nvPr/>
        </p:nvSpPr>
        <p:spPr>
          <a:xfrm flipH="1">
            <a:off x="488366" y="1948474"/>
            <a:ext cx="123088" cy="121225"/>
          </a:xfrm>
          <a:prstGeom prst="ellipse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de-DE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5E81CFFB-4038-417B-B7DA-911D13147AEA}"/>
              </a:ext>
            </a:extLst>
          </p:cNvPr>
          <p:cNvSpPr/>
          <p:nvPr/>
        </p:nvSpPr>
        <p:spPr>
          <a:xfrm flipH="1">
            <a:off x="5880645" y="4518768"/>
            <a:ext cx="138357" cy="136494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955B21EC-B5F2-4AC4-9DEB-92B12ADA8F2C}"/>
              </a:ext>
            </a:extLst>
          </p:cNvPr>
          <p:cNvSpPr/>
          <p:nvPr/>
        </p:nvSpPr>
        <p:spPr>
          <a:xfrm flipH="1">
            <a:off x="198540" y="4244242"/>
            <a:ext cx="145992" cy="144129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6E99FBC1-8D0B-4CD4-83D0-CC589AFA9CC6}"/>
              </a:ext>
            </a:extLst>
          </p:cNvPr>
          <p:cNvSpPr/>
          <p:nvPr/>
        </p:nvSpPr>
        <p:spPr>
          <a:xfrm flipH="1">
            <a:off x="1136658" y="4587411"/>
            <a:ext cx="123088" cy="121225"/>
          </a:xfrm>
          <a:prstGeom prst="ellipse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3D779A0F-A20D-4C2B-8000-66A04241ED56}"/>
              </a:ext>
            </a:extLst>
          </p:cNvPr>
          <p:cNvSpPr/>
          <p:nvPr/>
        </p:nvSpPr>
        <p:spPr>
          <a:xfrm flipH="1">
            <a:off x="2433248" y="5822984"/>
            <a:ext cx="123088" cy="121225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Oval 31">
            <a:extLst>
              <a:ext uri="{FF2B5EF4-FFF2-40B4-BE49-F238E27FC236}">
                <a16:creationId xmlns:a16="http://schemas.microsoft.com/office/drawing/2014/main" id="{EF520EF4-427B-4892-999F-3B1D6B08C93A}"/>
              </a:ext>
            </a:extLst>
          </p:cNvPr>
          <p:cNvSpPr/>
          <p:nvPr/>
        </p:nvSpPr>
        <p:spPr>
          <a:xfrm flipH="1">
            <a:off x="3317976" y="5197570"/>
            <a:ext cx="123088" cy="121225"/>
          </a:xfrm>
          <a:prstGeom prst="ellipse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7CAC6F0E-3C34-4FC9-8DCA-BA213121898B}"/>
              </a:ext>
            </a:extLst>
          </p:cNvPr>
          <p:cNvSpPr/>
          <p:nvPr/>
        </p:nvSpPr>
        <p:spPr>
          <a:xfrm flipH="1">
            <a:off x="2555278" y="4450124"/>
            <a:ext cx="138357" cy="136494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705B363F-0DB2-44C8-BF39-D68589D12ECF}"/>
              </a:ext>
            </a:extLst>
          </p:cNvPr>
          <p:cNvSpPr/>
          <p:nvPr/>
        </p:nvSpPr>
        <p:spPr>
          <a:xfrm flipH="1">
            <a:off x="4736596" y="1033235"/>
            <a:ext cx="138357" cy="136494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63F82FAD-053F-4519-917F-D52EAB75651A}"/>
              </a:ext>
            </a:extLst>
          </p:cNvPr>
          <p:cNvSpPr/>
          <p:nvPr/>
        </p:nvSpPr>
        <p:spPr>
          <a:xfrm flipH="1">
            <a:off x="6109453" y="5853491"/>
            <a:ext cx="123088" cy="121225"/>
          </a:xfrm>
          <a:prstGeom prst="ellipse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Oval 35">
            <a:extLst>
              <a:ext uri="{FF2B5EF4-FFF2-40B4-BE49-F238E27FC236}">
                <a16:creationId xmlns:a16="http://schemas.microsoft.com/office/drawing/2014/main" id="{D4951D99-D84E-4C4F-8164-8187F28EF074}"/>
              </a:ext>
            </a:extLst>
          </p:cNvPr>
          <p:cNvSpPr/>
          <p:nvPr/>
        </p:nvSpPr>
        <p:spPr>
          <a:xfrm flipH="1">
            <a:off x="8931441" y="812053"/>
            <a:ext cx="123088" cy="121225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Oval 36">
            <a:extLst>
              <a:ext uri="{FF2B5EF4-FFF2-40B4-BE49-F238E27FC236}">
                <a16:creationId xmlns:a16="http://schemas.microsoft.com/office/drawing/2014/main" id="{480503D8-95A5-4A4B-86B4-E60756FEA9F5}"/>
              </a:ext>
            </a:extLst>
          </p:cNvPr>
          <p:cNvSpPr/>
          <p:nvPr/>
        </p:nvSpPr>
        <p:spPr>
          <a:xfrm flipH="1">
            <a:off x="221422" y="5945014"/>
            <a:ext cx="123088" cy="121225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Oval 37">
            <a:extLst>
              <a:ext uri="{FF2B5EF4-FFF2-40B4-BE49-F238E27FC236}">
                <a16:creationId xmlns:a16="http://schemas.microsoft.com/office/drawing/2014/main" id="{F62959D5-94D3-4B28-9C45-AE0402F06785}"/>
              </a:ext>
            </a:extLst>
          </p:cNvPr>
          <p:cNvSpPr/>
          <p:nvPr/>
        </p:nvSpPr>
        <p:spPr>
          <a:xfrm flipH="1">
            <a:off x="747683" y="1307805"/>
            <a:ext cx="123088" cy="121225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Oval 39">
            <a:extLst>
              <a:ext uri="{FF2B5EF4-FFF2-40B4-BE49-F238E27FC236}">
                <a16:creationId xmlns:a16="http://schemas.microsoft.com/office/drawing/2014/main" id="{85B396A3-AEE1-432B-97DC-6C30A289D261}"/>
              </a:ext>
            </a:extLst>
          </p:cNvPr>
          <p:cNvSpPr/>
          <p:nvPr/>
        </p:nvSpPr>
        <p:spPr>
          <a:xfrm flipH="1">
            <a:off x="4728969" y="4915416"/>
            <a:ext cx="145992" cy="144129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94147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57206">
        <p159:morph option="byObject"/>
      </p:transition>
    </mc:Choice>
    <mc:Fallback xmlns="">
      <p:transition spd="slow" advTm="57206">
        <p:fade/>
      </p:transition>
    </mc:Fallback>
  </mc:AlternateContent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C63E644C-8BBE-5A4D-9892-E1B1EA7105D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66019" y="703262"/>
            <a:ext cx="7035800" cy="4838700"/>
          </a:xfrm>
          <a:prstGeom prst="rect">
            <a:avLst/>
          </a:prstGeom>
          <a:solidFill>
            <a:srgbClr val="00B050"/>
          </a:solidFill>
        </p:spPr>
      </p:pic>
      <p:sp>
        <p:nvSpPr>
          <p:cNvPr id="5" name="Titel 1">
            <a:extLst>
              <a:ext uri="{FF2B5EF4-FFF2-40B4-BE49-F238E27FC236}">
                <a16:creationId xmlns:a16="http://schemas.microsoft.com/office/drawing/2014/main" id="{EAF04E6C-7986-4C40-80C0-22A1B44FC1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4038" y="394637"/>
            <a:ext cx="8079760" cy="841980"/>
          </a:xfrm>
        </p:spPr>
        <p:txBody>
          <a:bodyPr>
            <a:normAutofit/>
          </a:bodyPr>
          <a:lstStyle/>
          <a:p>
            <a:r>
              <a:rPr lang="en-US" sz="4000" dirty="0">
                <a:solidFill>
                  <a:srgbClr val="C00000"/>
                </a:solidFill>
                <a:latin typeface="Arial Black"/>
                <a:cs typeface="Calibri Light"/>
              </a:rPr>
              <a:t>Speed:</a:t>
            </a:r>
            <a:endParaRPr lang="en-US" sz="3200" b="1" dirty="0">
              <a:solidFill>
                <a:srgbClr val="C00000"/>
              </a:solidFill>
              <a:latin typeface="Arial Black"/>
              <a:cs typeface="Calibri Light"/>
            </a:endParaRPr>
          </a:p>
        </p:txBody>
      </p:sp>
    </p:spTree>
    <p:extLst>
      <p:ext uri="{BB962C8B-B14F-4D97-AF65-F5344CB8AC3E}">
        <p14:creationId xmlns:p14="http://schemas.microsoft.com/office/powerpoint/2010/main" val="15738544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537B27DF-BBED-4448-B5F3-3576EEC23E7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1661"/>
          <a:stretch/>
        </p:blipFill>
        <p:spPr>
          <a:xfrm>
            <a:off x="1267619" y="811471"/>
            <a:ext cx="6832600" cy="4622281"/>
          </a:xfrm>
          <a:prstGeom prst="rect">
            <a:avLst/>
          </a:prstGeom>
        </p:spPr>
      </p:pic>
      <p:sp>
        <p:nvSpPr>
          <p:cNvPr id="5" name="Titel 1">
            <a:extLst>
              <a:ext uri="{FF2B5EF4-FFF2-40B4-BE49-F238E27FC236}">
                <a16:creationId xmlns:a16="http://schemas.microsoft.com/office/drawing/2014/main" id="{2CD8A95C-34D4-F846-8721-E12F6EC6D5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4038" y="394637"/>
            <a:ext cx="8079760" cy="841980"/>
          </a:xfrm>
        </p:spPr>
        <p:txBody>
          <a:bodyPr>
            <a:normAutofit/>
          </a:bodyPr>
          <a:lstStyle/>
          <a:p>
            <a:r>
              <a:rPr lang="en-US" sz="4000" dirty="0">
                <a:solidFill>
                  <a:srgbClr val="C00000"/>
                </a:solidFill>
                <a:latin typeface="Arial Black"/>
                <a:cs typeface="Calibri Light"/>
              </a:rPr>
              <a:t>Memory:</a:t>
            </a:r>
            <a:endParaRPr lang="en-US" sz="3200" b="1" dirty="0">
              <a:solidFill>
                <a:srgbClr val="C00000"/>
              </a:solidFill>
              <a:latin typeface="Arial Black"/>
              <a:cs typeface="Calibri Light"/>
            </a:endParaRPr>
          </a:p>
        </p:txBody>
      </p:sp>
    </p:spTree>
    <p:extLst>
      <p:ext uri="{BB962C8B-B14F-4D97-AF65-F5344CB8AC3E}">
        <p14:creationId xmlns:p14="http://schemas.microsoft.com/office/powerpoint/2010/main" val="86323596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0BC9EFE1-D8CB-4668-9980-DB108327A7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234" y="0"/>
            <a:ext cx="4818818" cy="6245225"/>
          </a:xfrm>
          <a:prstGeom prst="rect">
            <a:avLst/>
          </a:prstGeom>
          <a:gradFill>
            <a:gsLst>
              <a:gs pos="0">
                <a:schemeClr val="accent1">
                  <a:lumMod val="100000"/>
                  <a:alpha val="82000"/>
                </a:schemeClr>
              </a:gs>
              <a:gs pos="25000">
                <a:schemeClr val="accent1">
                  <a:alpha val="60000"/>
                </a:schemeClr>
              </a:gs>
              <a:gs pos="94000">
                <a:schemeClr val="bg2">
                  <a:lumMod val="75000"/>
                </a:schemeClr>
              </a:gs>
              <a:gs pos="100000">
                <a:schemeClr val="bg2">
                  <a:lumMod val="7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7CBAE1BD-B8E4-4029-8AA2-C77E4FED98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367837" cy="6245225"/>
          </a:xfrm>
          <a:prstGeom prst="rect">
            <a:avLst/>
          </a:prstGeom>
        </p:spPr>
      </p:pic>
      <p:sp>
        <p:nvSpPr>
          <p:cNvPr id="4" name="Titel 1">
            <a:extLst>
              <a:ext uri="{FF2B5EF4-FFF2-40B4-BE49-F238E27FC236}">
                <a16:creationId xmlns:a16="http://schemas.microsoft.com/office/drawing/2014/main" id="{ACC540FB-F8F4-8549-BCE5-5339F5D969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12830" y="3914221"/>
            <a:ext cx="3692732" cy="1276226"/>
          </a:xfrm>
        </p:spPr>
        <p:txBody>
          <a:bodyPr vert="horz" lIns="91440" tIns="45720" rIns="91440" bIns="45720" rtlCol="0" anchor="t">
            <a:normAutofit/>
          </a:bodyPr>
          <a:lstStyle/>
          <a:p>
            <a:pPr defTabSz="914400"/>
            <a:r>
              <a:rPr lang="en-US" sz="3700">
                <a:solidFill>
                  <a:srgbClr val="44546A"/>
                </a:solidFill>
                <a:latin typeface="Cooper Black"/>
                <a:ea typeface="+mj-lt"/>
                <a:cs typeface="+mj-lt"/>
              </a:rPr>
              <a:t>Who are we?</a:t>
            </a:r>
            <a:endParaRPr lang="en-US">
              <a:solidFill>
                <a:srgbClr val="44546A"/>
              </a:solidFill>
              <a:latin typeface="Cooper Black"/>
              <a:ea typeface="+mj-lt"/>
              <a:cs typeface="+mj-lt"/>
            </a:endParaRPr>
          </a:p>
        </p:txBody>
      </p:sp>
      <p:sp>
        <p:nvSpPr>
          <p:cNvPr id="20" name="Freeform 49">
            <a:extLst>
              <a:ext uri="{FF2B5EF4-FFF2-40B4-BE49-F238E27FC236}">
                <a16:creationId xmlns:a16="http://schemas.microsoft.com/office/drawing/2014/main" id="{77DA6D33-2D62-458C-BF5D-DBF612FD55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37860"/>
            <a:ext cx="4209138" cy="5715994"/>
          </a:xfrm>
          <a:custGeom>
            <a:avLst/>
            <a:gdLst>
              <a:gd name="connsiteX0" fmla="*/ 2178155 w 5478085"/>
              <a:gd name="connsiteY0" fmla="*/ 0 h 6276841"/>
              <a:gd name="connsiteX1" fmla="*/ 5478085 w 5478085"/>
              <a:gd name="connsiteY1" fmla="*/ 3299930 h 6276841"/>
              <a:gd name="connsiteX2" fmla="*/ 3751098 w 5478085"/>
              <a:gd name="connsiteY2" fmla="*/ 6201577 h 6276841"/>
              <a:gd name="connsiteX3" fmla="*/ 3594858 w 5478085"/>
              <a:gd name="connsiteY3" fmla="*/ 6276841 h 6276841"/>
              <a:gd name="connsiteX4" fmla="*/ 761453 w 5478085"/>
              <a:gd name="connsiteY4" fmla="*/ 6276841 h 6276841"/>
              <a:gd name="connsiteX5" fmla="*/ 605213 w 5478085"/>
              <a:gd name="connsiteY5" fmla="*/ 6201577 h 6276841"/>
              <a:gd name="connsiteX6" fmla="*/ 79093 w 5478085"/>
              <a:gd name="connsiteY6" fmla="*/ 5846317 h 6276841"/>
              <a:gd name="connsiteX7" fmla="*/ 0 w 5478085"/>
              <a:gd name="connsiteY7" fmla="*/ 5774432 h 6276841"/>
              <a:gd name="connsiteX8" fmla="*/ 0 w 5478085"/>
              <a:gd name="connsiteY8" fmla="*/ 825429 h 6276841"/>
              <a:gd name="connsiteX9" fmla="*/ 79093 w 5478085"/>
              <a:gd name="connsiteY9" fmla="*/ 753544 h 6276841"/>
              <a:gd name="connsiteX10" fmla="*/ 2178155 w 5478085"/>
              <a:gd name="connsiteY10" fmla="*/ 0 h 62768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5478085" h="6276841">
                <a:moveTo>
                  <a:pt x="2178155" y="0"/>
                </a:moveTo>
                <a:cubicBezTo>
                  <a:pt x="4000656" y="0"/>
                  <a:pt x="5478085" y="1477429"/>
                  <a:pt x="5478085" y="3299930"/>
                </a:cubicBezTo>
                <a:cubicBezTo>
                  <a:pt x="5478085" y="4552900"/>
                  <a:pt x="4779769" y="5642769"/>
                  <a:pt x="3751098" y="6201577"/>
                </a:cubicBezTo>
                <a:lnTo>
                  <a:pt x="3594858" y="6276841"/>
                </a:lnTo>
                <a:lnTo>
                  <a:pt x="761453" y="6276841"/>
                </a:lnTo>
                <a:lnTo>
                  <a:pt x="605213" y="6201577"/>
                </a:lnTo>
                <a:cubicBezTo>
                  <a:pt x="418182" y="6099975"/>
                  <a:pt x="242071" y="5980818"/>
                  <a:pt x="79093" y="5846317"/>
                </a:cubicBezTo>
                <a:lnTo>
                  <a:pt x="0" y="5774432"/>
                </a:lnTo>
                <a:lnTo>
                  <a:pt x="0" y="825429"/>
                </a:lnTo>
                <a:lnTo>
                  <a:pt x="79093" y="753544"/>
                </a:lnTo>
                <a:cubicBezTo>
                  <a:pt x="649516" y="282789"/>
                  <a:pt x="1380811" y="0"/>
                  <a:pt x="2178155" y="0"/>
                </a:cubicBezTo>
                <a:close/>
              </a:path>
            </a:pathLst>
          </a:custGeom>
          <a:solidFill>
            <a:srgbClr val="FFFFFF"/>
          </a:solidFill>
          <a:ln>
            <a:gradFill>
              <a:gsLst>
                <a:gs pos="0">
                  <a:schemeClr val="accent1">
                    <a:lumMod val="40000"/>
                    <a:lumOff val="60000"/>
                  </a:schemeClr>
                </a:gs>
                <a:gs pos="23000">
                  <a:schemeClr val="accent1">
                    <a:lumMod val="45000"/>
                    <a:lumOff val="55000"/>
                  </a:schemeClr>
                </a:gs>
                <a:gs pos="83000">
                  <a:schemeClr val="accent3"/>
                </a:gs>
                <a:gs pos="100000">
                  <a:schemeClr val="accent3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2" name="Picture 2" descr="A group of people standing on a sidewalk&#10;&#10;Description generated with very high confidence">
            <a:extLst>
              <a:ext uri="{FF2B5EF4-FFF2-40B4-BE49-F238E27FC236}">
                <a16:creationId xmlns:a16="http://schemas.microsoft.com/office/drawing/2014/main" id="{C9C3F33E-A622-439C-B324-0A40A02A01B7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/>
          </a:blip>
          <a:srcRect l="4185" r="3589" b="3"/>
          <a:stretch/>
        </p:blipFill>
        <p:spPr>
          <a:xfrm>
            <a:off x="20" y="701232"/>
            <a:ext cx="4071273" cy="5552621"/>
          </a:xfrm>
          <a:custGeom>
            <a:avLst/>
            <a:gdLst>
              <a:gd name="connsiteX0" fmla="*/ 2178155 w 5298683"/>
              <a:gd name="connsiteY0" fmla="*/ 0 h 6097438"/>
              <a:gd name="connsiteX1" fmla="*/ 5298683 w 5298683"/>
              <a:gd name="connsiteY1" fmla="*/ 3120527 h 6097438"/>
              <a:gd name="connsiteX2" fmla="*/ 3392805 w 5298683"/>
              <a:gd name="connsiteY2" fmla="*/ 5995828 h 6097438"/>
              <a:gd name="connsiteX3" fmla="*/ 3115184 w 5298683"/>
              <a:gd name="connsiteY3" fmla="*/ 6097438 h 6097438"/>
              <a:gd name="connsiteX4" fmla="*/ 1241127 w 5298683"/>
              <a:gd name="connsiteY4" fmla="*/ 6097438 h 6097438"/>
              <a:gd name="connsiteX5" fmla="*/ 963506 w 5298683"/>
              <a:gd name="connsiteY5" fmla="*/ 5995828 h 6097438"/>
              <a:gd name="connsiteX6" fmla="*/ 193210 w 5298683"/>
              <a:gd name="connsiteY6" fmla="*/ 5528477 h 6097438"/>
              <a:gd name="connsiteX7" fmla="*/ 0 w 5298683"/>
              <a:gd name="connsiteY7" fmla="*/ 5352876 h 6097438"/>
              <a:gd name="connsiteX8" fmla="*/ 0 w 5298683"/>
              <a:gd name="connsiteY8" fmla="*/ 888178 h 6097438"/>
              <a:gd name="connsiteX9" fmla="*/ 193210 w 5298683"/>
              <a:gd name="connsiteY9" fmla="*/ 712577 h 6097438"/>
              <a:gd name="connsiteX10" fmla="*/ 2178155 w 5298683"/>
              <a:gd name="connsiteY10" fmla="*/ 0 h 60974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5298683" h="6097438">
                <a:moveTo>
                  <a:pt x="2178155" y="0"/>
                </a:moveTo>
                <a:cubicBezTo>
                  <a:pt x="3901575" y="0"/>
                  <a:pt x="5298683" y="1397108"/>
                  <a:pt x="5298683" y="3120527"/>
                </a:cubicBezTo>
                <a:cubicBezTo>
                  <a:pt x="5298683" y="4413092"/>
                  <a:pt x="4512810" y="5522106"/>
                  <a:pt x="3392805" y="5995828"/>
                </a:cubicBezTo>
                <a:lnTo>
                  <a:pt x="3115184" y="6097438"/>
                </a:lnTo>
                <a:lnTo>
                  <a:pt x="1241127" y="6097438"/>
                </a:lnTo>
                <a:lnTo>
                  <a:pt x="963506" y="5995828"/>
                </a:lnTo>
                <a:cubicBezTo>
                  <a:pt x="683504" y="5877397"/>
                  <a:pt x="424387" y="5719261"/>
                  <a:pt x="193210" y="5528477"/>
                </a:cubicBezTo>
                <a:lnTo>
                  <a:pt x="0" y="5352876"/>
                </a:lnTo>
                <a:lnTo>
                  <a:pt x="0" y="888178"/>
                </a:lnTo>
                <a:lnTo>
                  <a:pt x="193210" y="712577"/>
                </a:lnTo>
                <a:cubicBezTo>
                  <a:pt x="732621" y="267415"/>
                  <a:pt x="1424159" y="0"/>
                  <a:pt x="2178155" y="0"/>
                </a:cubicBezTo>
                <a:close/>
              </a:path>
            </a:pathLst>
          </a:custGeom>
          <a:effectLst>
            <a:softEdge rad="0"/>
          </a:effectLst>
        </p:spPr>
      </p:pic>
    </p:spTree>
    <p:extLst>
      <p:ext uri="{BB962C8B-B14F-4D97-AF65-F5344CB8AC3E}">
        <p14:creationId xmlns:p14="http://schemas.microsoft.com/office/powerpoint/2010/main" val="7615579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24550">
        <p159:morph option="byObject"/>
      </p:transition>
    </mc:Choice>
    <mc:Fallback xmlns="">
      <p:transition spd="slow" advTm="24550">
        <p:fade/>
      </p:transition>
    </mc:Fallback>
  </mc:AlternateContent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C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9D000B77-5712-4D58-9083-F6A249F0B9F0}"/>
              </a:ext>
            </a:extLst>
          </p:cNvPr>
          <p:cNvSpPr txBox="1"/>
          <p:nvPr/>
        </p:nvSpPr>
        <p:spPr>
          <a:xfrm rot="287534">
            <a:off x="701712" y="2531175"/>
            <a:ext cx="7911925" cy="830997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4800">
                <a:solidFill>
                  <a:srgbClr val="525252"/>
                </a:solidFill>
                <a:latin typeface="Britannic Bold"/>
              </a:rPr>
              <a:t>Outlook</a:t>
            </a:r>
            <a:endParaRPr lang="en-US" sz="4800">
              <a:solidFill>
                <a:srgbClr val="52525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987176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29995">
        <p159:morph option="byObject"/>
      </p:transition>
    </mc:Choice>
    <mc:Fallback xmlns="">
      <p:transition spd="slow" advTm="29995">
        <p:fade/>
      </p:transition>
    </mc:Fallback>
  </mc:AlternateContent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roup 17">
            <a:extLst>
              <a:ext uri="{FF2B5EF4-FFF2-40B4-BE49-F238E27FC236}">
                <a16:creationId xmlns:a16="http://schemas.microsoft.com/office/drawing/2014/main" id="{8D2A6D7B-7695-E746-B85D-688E56F81F40}"/>
              </a:ext>
            </a:extLst>
          </p:cNvPr>
          <p:cNvGrpSpPr/>
          <p:nvPr/>
        </p:nvGrpSpPr>
        <p:grpSpPr>
          <a:xfrm>
            <a:off x="3490224" y="1097280"/>
            <a:ext cx="2613660" cy="2092429"/>
            <a:chOff x="3490224" y="1097280"/>
            <a:chExt cx="2613660" cy="2092429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8C4AC5C7-E90C-204B-B117-86E8CADCE263}"/>
                </a:ext>
              </a:extLst>
            </p:cNvPr>
            <p:cNvSpPr/>
            <p:nvPr/>
          </p:nvSpPr>
          <p:spPr>
            <a:xfrm>
              <a:off x="3490224" y="1097280"/>
              <a:ext cx="2613660" cy="194775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/>
              <a:r>
                <a:rPr lang="en-US" dirty="0"/>
                <a:t>GraphQL Server</a:t>
              </a:r>
            </a:p>
          </p:txBody>
        </p:sp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2B27D8F6-64D3-5D42-8DE0-6ABB6AA5512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3823177" y="1241954"/>
              <a:ext cx="1947755" cy="1947755"/>
            </a:xfrm>
            <a:prstGeom prst="rect">
              <a:avLst/>
            </a:prstGeom>
          </p:spPr>
        </p:pic>
      </p:grpSp>
      <p:sp>
        <p:nvSpPr>
          <p:cNvPr id="6" name="Rectangle 5">
            <a:extLst>
              <a:ext uri="{FF2B5EF4-FFF2-40B4-BE49-F238E27FC236}">
                <a16:creationId xmlns:a16="http://schemas.microsoft.com/office/drawing/2014/main" id="{B2A3935A-BD25-1A40-B886-937FD8E51CA9}"/>
              </a:ext>
            </a:extLst>
          </p:cNvPr>
          <p:cNvSpPr/>
          <p:nvPr/>
        </p:nvSpPr>
        <p:spPr>
          <a:xfrm>
            <a:off x="3490224" y="3045035"/>
            <a:ext cx="2613660" cy="97070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dirty="0"/>
              <a:t>Execution Plans</a:t>
            </a:r>
            <a:br>
              <a:rPr lang="en-US" dirty="0"/>
            </a:br>
            <a:r>
              <a:rPr lang="en-US" dirty="0"/>
              <a:t>@defer</a:t>
            </a:r>
            <a:br>
              <a:rPr lang="en-US" dirty="0"/>
            </a:br>
            <a:r>
              <a:rPr lang="en-US" dirty="0"/>
              <a:t>@stream</a:t>
            </a:r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A083C8E5-B77E-B14D-8D4B-52E46B61A05E}"/>
              </a:ext>
            </a:extLst>
          </p:cNvPr>
          <p:cNvGrpSpPr/>
          <p:nvPr/>
        </p:nvGrpSpPr>
        <p:grpSpPr>
          <a:xfrm>
            <a:off x="6210565" y="1097280"/>
            <a:ext cx="2613660" cy="1947755"/>
            <a:chOff x="6210565" y="1097280"/>
            <a:chExt cx="2613660" cy="1947755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DA7F506F-B401-E845-8AA5-F2507A9502D9}"/>
                </a:ext>
              </a:extLst>
            </p:cNvPr>
            <p:cNvSpPr/>
            <p:nvPr/>
          </p:nvSpPr>
          <p:spPr>
            <a:xfrm>
              <a:off x="6210565" y="1097280"/>
              <a:ext cx="2613660" cy="1947755"/>
            </a:xfrm>
            <a:prstGeom prst="rect">
              <a:avLst/>
            </a:prstGeom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t"/>
            <a:lstStyle/>
            <a:p>
              <a:pPr algn="ctr"/>
              <a:r>
                <a:rPr lang="en-US" dirty="0"/>
                <a:t>Developer Tooling</a:t>
              </a:r>
            </a:p>
          </p:txBody>
        </p:sp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979D13D3-5519-4748-B7C2-9E0DD575D02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436837" y="1474363"/>
              <a:ext cx="2198834" cy="1482935"/>
            </a:xfrm>
            <a:prstGeom prst="rect">
              <a:avLst/>
            </a:prstGeom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</p:pic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A8AD96F6-4BCB-4F43-B22A-0404D326EE17}"/>
              </a:ext>
            </a:extLst>
          </p:cNvPr>
          <p:cNvGrpSpPr/>
          <p:nvPr/>
        </p:nvGrpSpPr>
        <p:grpSpPr>
          <a:xfrm>
            <a:off x="543612" y="1097280"/>
            <a:ext cx="2613660" cy="2918460"/>
            <a:chOff x="543612" y="1097280"/>
            <a:chExt cx="2613660" cy="2918460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1D4FB611-E322-5441-AFA0-AAB29DC023A0}"/>
                </a:ext>
              </a:extLst>
            </p:cNvPr>
            <p:cNvSpPr/>
            <p:nvPr/>
          </p:nvSpPr>
          <p:spPr>
            <a:xfrm>
              <a:off x="543612" y="1097280"/>
              <a:ext cx="2613660" cy="1947755"/>
            </a:xfrm>
            <a:prstGeom prst="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t"/>
            <a:lstStyle/>
            <a:p>
              <a:pPr algn="ctr"/>
              <a:r>
                <a:rPr lang="en-US" dirty="0"/>
                <a:t>GraphQL Client</a:t>
              </a:r>
            </a:p>
          </p:txBody>
        </p:sp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13628E90-3544-194D-9DE5-5776AB3B440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958439" y="1339609"/>
              <a:ext cx="1752441" cy="1752441"/>
            </a:xfrm>
            <a:prstGeom prst="rect">
              <a:avLst/>
            </a:prstGeom>
          </p:spPr>
        </p:pic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D2ECAE4F-33C8-A745-852E-99ED5E435652}"/>
                </a:ext>
              </a:extLst>
            </p:cNvPr>
            <p:cNvSpPr/>
            <p:nvPr/>
          </p:nvSpPr>
          <p:spPr>
            <a:xfrm>
              <a:off x="543612" y="3045035"/>
              <a:ext cx="2613660" cy="970705"/>
            </a:xfrm>
            <a:prstGeom prst="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t"/>
            <a:lstStyle/>
            <a:p>
              <a:pPr algn="ctr"/>
              <a:r>
                <a:rPr lang="en-US" dirty="0"/>
                <a:t>Supports </a:t>
              </a:r>
              <a:br>
                <a:rPr lang="en-US" dirty="0"/>
              </a:br>
              <a:r>
                <a:rPr lang="en-US" dirty="0" err="1"/>
                <a:t>Blazor</a:t>
              </a:r>
              <a:r>
                <a:rPr lang="en-US" dirty="0"/>
                <a:t> and Xamarin</a:t>
              </a:r>
            </a:p>
          </p:txBody>
        </p:sp>
      </p:grpSp>
      <p:sp>
        <p:nvSpPr>
          <p:cNvPr id="13" name="Rectangle 12">
            <a:extLst>
              <a:ext uri="{FF2B5EF4-FFF2-40B4-BE49-F238E27FC236}">
                <a16:creationId xmlns:a16="http://schemas.microsoft.com/office/drawing/2014/main" id="{A5BA1D44-6FC6-7144-8391-C94470C1F0AE}"/>
              </a:ext>
            </a:extLst>
          </p:cNvPr>
          <p:cNvSpPr/>
          <p:nvPr/>
        </p:nvSpPr>
        <p:spPr>
          <a:xfrm>
            <a:off x="6210566" y="3042598"/>
            <a:ext cx="2613660" cy="970704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Schema Registry </a:t>
            </a:r>
            <a:br>
              <a:rPr lang="en-US" dirty="0"/>
            </a:br>
            <a:r>
              <a:rPr lang="en-US" dirty="0"/>
              <a:t>(Schema Change Tracking, CI Tools)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8D499506-65B9-5A4C-A3AA-EDB9E23866C0}"/>
              </a:ext>
            </a:extLst>
          </p:cNvPr>
          <p:cNvSpPr/>
          <p:nvPr/>
        </p:nvSpPr>
        <p:spPr>
          <a:xfrm>
            <a:off x="543613" y="4821390"/>
            <a:ext cx="8280612" cy="624840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GraphQL Analytics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D1F3B0A-47EE-8E48-9AEF-00D7645E7C6E}"/>
              </a:ext>
            </a:extLst>
          </p:cNvPr>
          <p:cNvSpPr/>
          <p:nvPr/>
        </p:nvSpPr>
        <p:spPr>
          <a:xfrm>
            <a:off x="543612" y="328983"/>
            <a:ext cx="8280613" cy="62484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GraphQL Gateway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B3D68D29-BD6C-144B-9AAA-3F7CE88E338A}"/>
              </a:ext>
            </a:extLst>
          </p:cNvPr>
          <p:cNvSpPr/>
          <p:nvPr/>
        </p:nvSpPr>
        <p:spPr>
          <a:xfrm>
            <a:off x="543612" y="5530739"/>
            <a:ext cx="8280613" cy="624840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Operations Manager </a:t>
            </a:r>
            <a:br>
              <a:rPr lang="en-US" dirty="0"/>
            </a:br>
            <a:r>
              <a:rPr lang="en-US" dirty="0"/>
              <a:t>(Execution Plan Store, Whitelisting, Client Registry)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69BBC96E-C30A-044A-A638-4EF7ED17439F}"/>
              </a:ext>
            </a:extLst>
          </p:cNvPr>
          <p:cNvSpPr/>
          <p:nvPr/>
        </p:nvSpPr>
        <p:spPr>
          <a:xfrm>
            <a:off x="543611" y="4108813"/>
            <a:ext cx="8280612" cy="624840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Automatic Database Mapping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081063DB-D87A-F34C-8551-8D55554D2F36}"/>
              </a:ext>
            </a:extLst>
          </p:cNvPr>
          <p:cNvSpPr/>
          <p:nvPr/>
        </p:nvSpPr>
        <p:spPr>
          <a:xfrm>
            <a:off x="543611" y="328983"/>
            <a:ext cx="706069" cy="62484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V10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84B3EA8E-8346-F64E-A9EF-9EEA54A3A8AC}"/>
              </a:ext>
            </a:extLst>
          </p:cNvPr>
          <p:cNvSpPr/>
          <p:nvPr/>
        </p:nvSpPr>
        <p:spPr>
          <a:xfrm>
            <a:off x="543610" y="337820"/>
            <a:ext cx="1875609" cy="62484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V11 January 2020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8503E088-8F13-1742-9799-A1A14A4ECC45}"/>
              </a:ext>
            </a:extLst>
          </p:cNvPr>
          <p:cNvSpPr/>
          <p:nvPr/>
        </p:nvSpPr>
        <p:spPr>
          <a:xfrm>
            <a:off x="543610" y="346657"/>
            <a:ext cx="1875609" cy="62484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V12 August 2020</a:t>
            </a:r>
          </a:p>
        </p:txBody>
      </p:sp>
    </p:spTree>
    <p:extLst>
      <p:ext uri="{BB962C8B-B14F-4D97-AF65-F5344CB8AC3E}">
        <p14:creationId xmlns:p14="http://schemas.microsoft.com/office/powerpoint/2010/main" val="26537292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3" presetClass="exit" presetSubtype="1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20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" presetID="3" presetClass="exit" presetSubtype="1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35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13" grpId="0" animBg="1"/>
      <p:bldP spid="14" grpId="0" animBg="1"/>
      <p:bldP spid="15" grpId="0" animBg="1"/>
      <p:bldP spid="16" grpId="0" animBg="1"/>
      <p:bldP spid="17" grpId="0" animBg="1"/>
      <p:bldP spid="19" grpId="0" animBg="1"/>
      <p:bldP spid="19" grpId="1"/>
      <p:bldP spid="22" grpId="0"/>
      <p:bldP spid="22" grpId="1"/>
      <p:bldP spid="23" grpId="0"/>
    </p:bld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el 1">
            <a:extLst>
              <a:ext uri="{FF2B5EF4-FFF2-40B4-BE49-F238E27FC236}">
                <a16:creationId xmlns:a16="http://schemas.microsoft.com/office/drawing/2014/main" id="{023BB5C4-1F0D-434D-ABCA-EFC29C0E21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4039" y="2364394"/>
            <a:ext cx="8079760" cy="964193"/>
          </a:xfrm>
        </p:spPr>
        <p:txBody>
          <a:bodyPr>
            <a:normAutofit/>
          </a:bodyPr>
          <a:lstStyle/>
          <a:p>
            <a:pPr algn="ctr"/>
            <a:r>
              <a:rPr lang="en-US" sz="4000">
                <a:solidFill>
                  <a:srgbClr val="C00000"/>
                </a:solidFill>
                <a:latin typeface="Arial Black"/>
                <a:cs typeface="Calibri Light"/>
              </a:rPr>
              <a:t>Where do you find us?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055B9310-E3C0-7240-A230-98C03D942E2B}"/>
              </a:ext>
            </a:extLst>
          </p:cNvPr>
          <p:cNvSpPr/>
          <p:nvPr/>
        </p:nvSpPr>
        <p:spPr>
          <a:xfrm>
            <a:off x="1288928" y="4722350"/>
            <a:ext cx="3621632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>
                <a:solidFill>
                  <a:schemeClr val="accent6">
                    <a:lumMod val="75000"/>
                  </a:schemeClr>
                </a:solidFill>
                <a:latin typeface="Arial Black" panose="020B0A04020102020204" pitchFamily="34" charset="0"/>
              </a:rPr>
              <a:t>https://github.com/ChilliCream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148422AB-412B-EA4C-A427-EF67B7D8DDF8}"/>
              </a:ext>
            </a:extLst>
          </p:cNvPr>
          <p:cNvSpPr/>
          <p:nvPr/>
        </p:nvSpPr>
        <p:spPr>
          <a:xfrm>
            <a:off x="852150" y="1556984"/>
            <a:ext cx="3390415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>
                <a:solidFill>
                  <a:schemeClr val="accent2">
                    <a:lumMod val="75000"/>
                  </a:schemeClr>
                </a:solidFill>
                <a:latin typeface="Arial Black" panose="020B0A04020102020204" pitchFamily="34" charset="0"/>
              </a:rPr>
              <a:t>https://chillicream.com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83A8BA9-B4AC-F94F-AB2D-BE8F90654C05}"/>
              </a:ext>
            </a:extLst>
          </p:cNvPr>
          <p:cNvSpPr/>
          <p:nvPr/>
        </p:nvSpPr>
        <p:spPr>
          <a:xfrm>
            <a:off x="4242565" y="586951"/>
            <a:ext cx="4572598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>
                <a:solidFill>
                  <a:schemeClr val="accent1">
                    <a:lumMod val="75000"/>
                  </a:schemeClr>
                </a:solidFill>
                <a:latin typeface="Arial Black" panose="020B0A04020102020204" pitchFamily="34" charset="0"/>
              </a:rPr>
              <a:t>https://hotchocolate.io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B08D2D25-B2B6-4F21-89C4-3E93778B3950}"/>
              </a:ext>
            </a:extLst>
          </p:cNvPr>
          <p:cNvSpPr/>
          <p:nvPr/>
        </p:nvSpPr>
        <p:spPr>
          <a:xfrm>
            <a:off x="3641214" y="3722785"/>
            <a:ext cx="4582024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>
                <a:solidFill>
                  <a:schemeClr val="accent4">
                    <a:lumMod val="75000"/>
                  </a:schemeClr>
                </a:solidFill>
                <a:latin typeface="Arial Black" panose="020B0A04020102020204" pitchFamily="34" charset="0"/>
              </a:rPr>
              <a:t>https://twitter.com/Chilli_Cream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CDFF9565-2960-6341-9F1D-B7967F01622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48221" y="4425608"/>
            <a:ext cx="1819617" cy="1819617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1AF8834B-CB31-124C-973B-FE80007AB61B}"/>
              </a:ext>
            </a:extLst>
          </p:cNvPr>
          <p:cNvSpPr/>
          <p:nvPr/>
        </p:nvSpPr>
        <p:spPr>
          <a:xfrm>
            <a:off x="2394229" y="2008426"/>
            <a:ext cx="6537495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>
                <a:solidFill>
                  <a:schemeClr val="accent6">
                    <a:lumMod val="75000"/>
                  </a:schemeClr>
                </a:solidFill>
                <a:latin typeface="Arial Black" panose="020B0A04020102020204" pitchFamily="34" charset="0"/>
              </a:rPr>
              <a:t>https://</a:t>
            </a:r>
            <a:r>
              <a:rPr lang="en-US" sz="1600" dirty="0" err="1">
                <a:solidFill>
                  <a:schemeClr val="accent6">
                    <a:lumMod val="75000"/>
                  </a:schemeClr>
                </a:solidFill>
                <a:latin typeface="Arial Black" panose="020B0A04020102020204" pitchFamily="34" charset="0"/>
              </a:rPr>
              <a:t>github.com</a:t>
            </a:r>
            <a:r>
              <a:rPr lang="en-US" sz="1600" dirty="0">
                <a:solidFill>
                  <a:schemeClr val="accent6">
                    <a:lumMod val="75000"/>
                  </a:schemeClr>
                </a:solidFill>
                <a:latin typeface="Arial Black" panose="020B0A04020102020204" pitchFamily="34" charset="0"/>
              </a:rPr>
              <a:t>/</a:t>
            </a:r>
            <a:r>
              <a:rPr lang="en-US" sz="1600" dirty="0" err="1">
                <a:solidFill>
                  <a:schemeClr val="accent6">
                    <a:lumMod val="75000"/>
                  </a:schemeClr>
                </a:solidFill>
                <a:latin typeface="Arial Black" panose="020B0A04020102020204" pitchFamily="34" charset="0"/>
              </a:rPr>
              <a:t>ChilliCream</a:t>
            </a:r>
            <a:r>
              <a:rPr lang="en-US" sz="1600" dirty="0">
                <a:solidFill>
                  <a:schemeClr val="accent6">
                    <a:lumMod val="75000"/>
                  </a:schemeClr>
                </a:solidFill>
                <a:latin typeface="Arial Black" panose="020B0A04020102020204" pitchFamily="34" charset="0"/>
              </a:rPr>
              <a:t>/OxfordDotNetMeetup2019</a:t>
            </a:r>
          </a:p>
        </p:txBody>
      </p:sp>
    </p:spTree>
    <p:extLst>
      <p:ext uri="{BB962C8B-B14F-4D97-AF65-F5344CB8AC3E}">
        <p14:creationId xmlns:p14="http://schemas.microsoft.com/office/powerpoint/2010/main" val="7420701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3491">
        <p159:morph option="byObject"/>
      </p:transition>
    </mc:Choice>
    <mc:Fallback xmlns="">
      <p:transition spd="slow" advTm="3491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/>
      <p:bldP spid="5" grpId="0"/>
      <p:bldP spid="7" grpId="0"/>
      <p:bldP spid="9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A person wearing a suit and tie&#10;&#10;Description generated with very high confidence">
            <a:extLst>
              <a:ext uri="{FF2B5EF4-FFF2-40B4-BE49-F238E27FC236}">
                <a16:creationId xmlns:a16="http://schemas.microsoft.com/office/drawing/2014/main" id="{EACE4553-B3A1-454E-BE33-759A8303966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4177" r="14683"/>
          <a:stretch/>
        </p:blipFill>
        <p:spPr>
          <a:xfrm rot="60000">
            <a:off x="2492662" y="778004"/>
            <a:ext cx="4308988" cy="3403095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sq">
            <a:solidFill>
              <a:srgbClr val="FFFFFF"/>
            </a:solidFill>
            <a:miter lim="800000"/>
          </a:ln>
          <a:effectLst>
            <a:outerShdw blurRad="65000" dist="50800" dir="12900000" kx="195000" ky="145000" algn="tl" rotWithShape="0">
              <a:srgbClr val="000000">
                <a:alpha val="30000"/>
              </a:srgbClr>
            </a:outerShdw>
          </a:effectLst>
          <a:scene3d>
            <a:camera prst="orthographicFront">
              <a:rot lat="0" lon="0" rev="360000"/>
            </a:camera>
            <a:lightRig rig="twoPt" dir="t">
              <a:rot lat="0" lon="0" rev="7200000"/>
            </a:lightRig>
          </a:scene3d>
          <a:sp3d contourW="12700">
            <a:bevelT w="25400" h="19050"/>
            <a:contourClr>
              <a:srgbClr val="969696"/>
            </a:contourClr>
          </a:sp3d>
        </p:spPr>
      </p:pic>
      <p:sp>
        <p:nvSpPr>
          <p:cNvPr id="4" name="Titel 1">
            <a:extLst>
              <a:ext uri="{FF2B5EF4-FFF2-40B4-BE49-F238E27FC236}">
                <a16:creationId xmlns:a16="http://schemas.microsoft.com/office/drawing/2014/main" id="{ACC540FB-F8F4-8549-BCE5-5339F5D969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41689" y="4847817"/>
            <a:ext cx="4846121" cy="964193"/>
          </a:xfrm>
          <a:noFill/>
          <a:ln>
            <a:noFill/>
          </a:ln>
        </p:spPr>
        <p:txBody>
          <a:bodyPr>
            <a:normAutofit/>
          </a:bodyPr>
          <a:lstStyle/>
          <a:p>
            <a:pPr algn="ctr"/>
            <a:r>
              <a:rPr lang="en-US" sz="4000">
                <a:solidFill>
                  <a:srgbClr val="3A3838"/>
                </a:solidFill>
                <a:latin typeface="Arial Black"/>
              </a:rPr>
              <a:t>Who is this for?</a:t>
            </a:r>
            <a:endParaRPr lang="en-US" sz="4000">
              <a:solidFill>
                <a:srgbClr val="3A3838"/>
              </a:solidFill>
              <a:latin typeface="Arial Black"/>
              <a:cs typeface="Calibri Light"/>
            </a:endParaRPr>
          </a:p>
        </p:txBody>
      </p:sp>
      <p:sp>
        <p:nvSpPr>
          <p:cNvPr id="6" name="Titel 1">
            <a:extLst>
              <a:ext uri="{FF2B5EF4-FFF2-40B4-BE49-F238E27FC236}">
                <a16:creationId xmlns:a16="http://schemas.microsoft.com/office/drawing/2014/main" id="{5D46695F-D705-48AF-9E4F-6885B94AEF8A}"/>
              </a:ext>
            </a:extLst>
          </p:cNvPr>
          <p:cNvSpPr txBox="1">
            <a:spLocks/>
          </p:cNvSpPr>
          <p:nvPr/>
        </p:nvSpPr>
        <p:spPr>
          <a:xfrm>
            <a:off x="2313160" y="4819983"/>
            <a:ext cx="4846121" cy="964193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 anchor="ctr">
            <a:normAutofit/>
          </a:bodyPr>
          <a:lstStyle>
            <a:lvl1pPr algn="l" defTabSz="832653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7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4000">
                <a:solidFill>
                  <a:srgbClr val="FFFFFF"/>
                </a:solidFill>
                <a:latin typeface="Arial Black"/>
              </a:rPr>
              <a:t>Who is this for?</a:t>
            </a:r>
            <a:endParaRPr lang="en-US" sz="4000">
              <a:solidFill>
                <a:srgbClr val="FFFFFF"/>
              </a:solidFill>
              <a:latin typeface="Arial Black"/>
              <a:cs typeface="Calibri Light"/>
            </a:endParaRPr>
          </a:p>
        </p:txBody>
      </p:sp>
      <p:cxnSp>
        <p:nvCxnSpPr>
          <p:cNvPr id="3" name="Connector: Curved 2">
            <a:extLst>
              <a:ext uri="{FF2B5EF4-FFF2-40B4-BE49-F238E27FC236}">
                <a16:creationId xmlns:a16="http://schemas.microsoft.com/office/drawing/2014/main" id="{C76CA36C-B0FD-4DF4-9110-2F9DC3D1C38A}"/>
              </a:ext>
            </a:extLst>
          </p:cNvPr>
          <p:cNvCxnSpPr/>
          <p:nvPr/>
        </p:nvCxnSpPr>
        <p:spPr>
          <a:xfrm flipV="1">
            <a:off x="466613" y="1969169"/>
            <a:ext cx="471586" cy="414045"/>
          </a:xfrm>
          <a:prstGeom prst="curvedConnector3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Connector: Curved 8">
            <a:extLst>
              <a:ext uri="{FF2B5EF4-FFF2-40B4-BE49-F238E27FC236}">
                <a16:creationId xmlns:a16="http://schemas.microsoft.com/office/drawing/2014/main" id="{CB9C5815-C4F9-4702-AF02-F270F887E68B}"/>
              </a:ext>
            </a:extLst>
          </p:cNvPr>
          <p:cNvCxnSpPr>
            <a:cxnSpLocks/>
          </p:cNvCxnSpPr>
          <p:nvPr/>
        </p:nvCxnSpPr>
        <p:spPr>
          <a:xfrm flipV="1">
            <a:off x="1320835" y="329366"/>
            <a:ext cx="471586" cy="414045"/>
          </a:xfrm>
          <a:prstGeom prst="curvedConnector3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Connector: Curved 9">
            <a:extLst>
              <a:ext uri="{FF2B5EF4-FFF2-40B4-BE49-F238E27FC236}">
                <a16:creationId xmlns:a16="http://schemas.microsoft.com/office/drawing/2014/main" id="{4F12DDB3-605C-4702-9DA8-1888D2129DB3}"/>
              </a:ext>
            </a:extLst>
          </p:cNvPr>
          <p:cNvCxnSpPr>
            <a:cxnSpLocks/>
          </p:cNvCxnSpPr>
          <p:nvPr/>
        </p:nvCxnSpPr>
        <p:spPr>
          <a:xfrm flipV="1">
            <a:off x="1320834" y="3181858"/>
            <a:ext cx="471586" cy="414045"/>
          </a:xfrm>
          <a:prstGeom prst="curvedConnector3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Connector: Curved 10">
            <a:extLst>
              <a:ext uri="{FF2B5EF4-FFF2-40B4-BE49-F238E27FC236}">
                <a16:creationId xmlns:a16="http://schemas.microsoft.com/office/drawing/2014/main" id="{88782292-C906-4220-9A43-164825F49D59}"/>
              </a:ext>
            </a:extLst>
          </p:cNvPr>
          <p:cNvCxnSpPr>
            <a:cxnSpLocks/>
          </p:cNvCxnSpPr>
          <p:nvPr/>
        </p:nvCxnSpPr>
        <p:spPr>
          <a:xfrm flipV="1">
            <a:off x="466612" y="4630987"/>
            <a:ext cx="471586" cy="414045"/>
          </a:xfrm>
          <a:prstGeom prst="curvedConnector3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Connector: Curved 11">
            <a:extLst>
              <a:ext uri="{FF2B5EF4-FFF2-40B4-BE49-F238E27FC236}">
                <a16:creationId xmlns:a16="http://schemas.microsoft.com/office/drawing/2014/main" id="{03FE3A8B-4810-4C41-A8DB-A6C373DA0EF5}"/>
              </a:ext>
            </a:extLst>
          </p:cNvPr>
          <p:cNvCxnSpPr>
            <a:cxnSpLocks/>
          </p:cNvCxnSpPr>
          <p:nvPr/>
        </p:nvCxnSpPr>
        <p:spPr>
          <a:xfrm flipV="1">
            <a:off x="1320833" y="5584358"/>
            <a:ext cx="471586" cy="414045"/>
          </a:xfrm>
          <a:prstGeom prst="curvedConnector3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Connector: Curved 12">
            <a:extLst>
              <a:ext uri="{FF2B5EF4-FFF2-40B4-BE49-F238E27FC236}">
                <a16:creationId xmlns:a16="http://schemas.microsoft.com/office/drawing/2014/main" id="{F5958F9A-44A1-4A79-B0C8-445FE3D8F467}"/>
              </a:ext>
            </a:extLst>
          </p:cNvPr>
          <p:cNvCxnSpPr>
            <a:cxnSpLocks/>
          </p:cNvCxnSpPr>
          <p:nvPr/>
        </p:nvCxnSpPr>
        <p:spPr>
          <a:xfrm flipV="1">
            <a:off x="7475813" y="1877644"/>
            <a:ext cx="471586" cy="414045"/>
          </a:xfrm>
          <a:prstGeom prst="curvedConnector3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Connector: Curved 13">
            <a:extLst>
              <a:ext uri="{FF2B5EF4-FFF2-40B4-BE49-F238E27FC236}">
                <a16:creationId xmlns:a16="http://schemas.microsoft.com/office/drawing/2014/main" id="{FC667CE4-574F-4BFC-83DE-150A6FDC1DC5}"/>
              </a:ext>
            </a:extLst>
          </p:cNvPr>
          <p:cNvCxnSpPr>
            <a:cxnSpLocks/>
          </p:cNvCxnSpPr>
          <p:nvPr/>
        </p:nvCxnSpPr>
        <p:spPr>
          <a:xfrm flipV="1">
            <a:off x="7475812" y="4539462"/>
            <a:ext cx="471586" cy="414045"/>
          </a:xfrm>
          <a:prstGeom prst="curvedConnector3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Connector: Curved 14">
            <a:extLst>
              <a:ext uri="{FF2B5EF4-FFF2-40B4-BE49-F238E27FC236}">
                <a16:creationId xmlns:a16="http://schemas.microsoft.com/office/drawing/2014/main" id="{33520930-8333-4E17-9FAB-0A3E2DFE1789}"/>
              </a:ext>
            </a:extLst>
          </p:cNvPr>
          <p:cNvCxnSpPr>
            <a:cxnSpLocks/>
          </p:cNvCxnSpPr>
          <p:nvPr/>
        </p:nvCxnSpPr>
        <p:spPr>
          <a:xfrm flipV="1">
            <a:off x="8589352" y="230214"/>
            <a:ext cx="471586" cy="414045"/>
          </a:xfrm>
          <a:prstGeom prst="curvedConnector3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Connector: Curved 15">
            <a:extLst>
              <a:ext uri="{FF2B5EF4-FFF2-40B4-BE49-F238E27FC236}">
                <a16:creationId xmlns:a16="http://schemas.microsoft.com/office/drawing/2014/main" id="{A1175496-180A-4A11-AFC5-F381B7BC225E}"/>
              </a:ext>
            </a:extLst>
          </p:cNvPr>
          <p:cNvCxnSpPr>
            <a:cxnSpLocks/>
          </p:cNvCxnSpPr>
          <p:nvPr/>
        </p:nvCxnSpPr>
        <p:spPr>
          <a:xfrm flipV="1">
            <a:off x="8589351" y="3082706"/>
            <a:ext cx="471586" cy="414045"/>
          </a:xfrm>
          <a:prstGeom prst="curvedConnector3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Connector: Curved 16">
            <a:extLst>
              <a:ext uri="{FF2B5EF4-FFF2-40B4-BE49-F238E27FC236}">
                <a16:creationId xmlns:a16="http://schemas.microsoft.com/office/drawing/2014/main" id="{34C937E6-783E-45BC-8FE2-C9AC45099887}"/>
              </a:ext>
            </a:extLst>
          </p:cNvPr>
          <p:cNvCxnSpPr>
            <a:cxnSpLocks/>
          </p:cNvCxnSpPr>
          <p:nvPr/>
        </p:nvCxnSpPr>
        <p:spPr>
          <a:xfrm flipV="1">
            <a:off x="8589350" y="5485206"/>
            <a:ext cx="471586" cy="414045"/>
          </a:xfrm>
          <a:prstGeom prst="curvedConnector3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3374914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35998">
        <p159:morph option="byObject"/>
      </p:transition>
    </mc:Choice>
    <mc:Fallback xmlns="">
      <p:transition spd="slow" advTm="35998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el 1">
            <a:extLst>
              <a:ext uri="{FF2B5EF4-FFF2-40B4-BE49-F238E27FC236}">
                <a16:creationId xmlns:a16="http://schemas.microsoft.com/office/drawing/2014/main" id="{023BB5C4-1F0D-434D-ABCA-EFC29C0E21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4039" y="2640515"/>
            <a:ext cx="8079760" cy="964193"/>
          </a:xfrm>
        </p:spPr>
        <p:txBody>
          <a:bodyPr>
            <a:normAutofit/>
          </a:bodyPr>
          <a:lstStyle/>
          <a:p>
            <a:pPr algn="ctr"/>
            <a:r>
              <a:rPr lang="en-US" sz="4000" dirty="0">
                <a:solidFill>
                  <a:srgbClr val="C00000"/>
                </a:solidFill>
                <a:latin typeface="Arial Black"/>
                <a:cs typeface="Calibri Light"/>
              </a:rPr>
              <a:t>Demo</a:t>
            </a:r>
          </a:p>
        </p:txBody>
      </p:sp>
    </p:spTree>
    <p:extLst>
      <p:ext uri="{BB962C8B-B14F-4D97-AF65-F5344CB8AC3E}">
        <p14:creationId xmlns:p14="http://schemas.microsoft.com/office/powerpoint/2010/main" val="55055315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3057">
        <p159:morph option="byObject"/>
      </p:transition>
    </mc:Choice>
    <mc:Fallback xmlns="">
      <p:transition spd="slow" advTm="3057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6" descr="A close up of a logo&#10;&#10;Description generated with very high confidence">
            <a:extLst>
              <a:ext uri="{FF2B5EF4-FFF2-40B4-BE49-F238E27FC236}">
                <a16:creationId xmlns:a16="http://schemas.microsoft.com/office/drawing/2014/main" id="{D3AAA12C-9D42-4F69-AE7F-5798C9EAB22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7193" y="1297652"/>
            <a:ext cx="3644323" cy="3644323"/>
          </a:xfrm>
          <a:prstGeom prst="rect">
            <a:avLst/>
          </a:prstGeom>
        </p:spPr>
      </p:pic>
      <p:cxnSp>
        <p:nvCxnSpPr>
          <p:cNvPr id="10" name="Straight Connector 12">
            <a:extLst>
              <a:ext uri="{FF2B5EF4-FFF2-40B4-BE49-F238E27FC236}">
                <a16:creationId xmlns:a16="http://schemas.microsoft.com/office/drawing/2014/main" id="{4D56677B-C0B7-4DAC-ACAD-8054FF1B59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83918" y="1433257"/>
            <a:ext cx="0" cy="3378711"/>
          </a:xfrm>
          <a:prstGeom prst="line">
            <a:avLst/>
          </a:prstGeom>
          <a:ln w="19050">
            <a:solidFill>
              <a:srgbClr val="FF00B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Picture 2" descr="A picture containing object, clock&#10;&#10;Description generated with high confidence">
            <a:extLst>
              <a:ext uri="{FF2B5EF4-FFF2-40B4-BE49-F238E27FC236}">
                <a16:creationId xmlns:a16="http://schemas.microsoft.com/office/drawing/2014/main" id="{707FFEB1-0B09-4D16-B193-CB791A0CD47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73887" y="1303406"/>
            <a:ext cx="3632815" cy="36328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936106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22629">
        <p159:morph option="byObject"/>
      </p:transition>
    </mc:Choice>
    <mc:Fallback xmlns="">
      <p:transition spd="slow" advTm="22629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>
            <a:extLst>
              <a:ext uri="{FF2B5EF4-FFF2-40B4-BE49-F238E27FC236}">
                <a16:creationId xmlns:a16="http://schemas.microsoft.com/office/drawing/2014/main" id="{DA9F9EA3-E08A-5D47-AAEC-46D4CAC8422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3988"/>
          <a:stretch/>
        </p:blipFill>
        <p:spPr>
          <a:xfrm>
            <a:off x="140914" y="1469464"/>
            <a:ext cx="4315136" cy="3309989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48C25453-1A34-0743-82E2-A4F9B5702966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" r="53936"/>
          <a:stretch/>
        </p:blipFill>
        <p:spPr>
          <a:xfrm>
            <a:off x="4911790" y="1473157"/>
            <a:ext cx="4315136" cy="33062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89256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26664">
        <p159:morph option="byObject"/>
      </p:transition>
    </mc:Choice>
    <mc:Fallback xmlns="">
      <p:transition spd="slow" advTm="26664">
        <p:fade/>
      </p:transition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7.4|29.8|7.3|6.5|8.1|5.6|8.4"/>
</p:tagLst>
</file>

<file path=ppt/theme/theme1.xml><?xml version="1.0" encoding="utf-8"?>
<a:theme xmlns:a="http://schemas.openxmlformats.org/drawingml/2006/main" name="Office">
  <a:themeElements>
    <a:clrScheme name="Office-Design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-Design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-Design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SwissLife">
    <a:dk1>
      <a:srgbClr val="000000"/>
    </a:dk1>
    <a:lt1>
      <a:srgbClr val="FFFFFF"/>
    </a:lt1>
    <a:dk2>
      <a:srgbClr val="A11C36"/>
    </a:dk2>
    <a:lt2>
      <a:srgbClr val="D82034"/>
    </a:lt2>
    <a:accent1>
      <a:srgbClr val="A11C36"/>
    </a:accent1>
    <a:accent2>
      <a:srgbClr val="D08E9B"/>
    </a:accent2>
    <a:accent3>
      <a:srgbClr val="808080"/>
    </a:accent3>
    <a:accent4>
      <a:srgbClr val="C0C0C0"/>
    </a:accent4>
    <a:accent5>
      <a:srgbClr val="6D1874"/>
    </a:accent5>
    <a:accent6>
      <a:srgbClr val="B68CBA"/>
    </a:accent6>
    <a:hlink>
      <a:srgbClr val="D82034"/>
    </a:hlink>
    <a:folHlink>
      <a:srgbClr val="808080"/>
    </a:folHlink>
  </a:clrScheme>
</a:themeOverrid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1A8E62CFA4032B4082F7C3B1412CF7B4" ma:contentTypeVersion="4" ma:contentTypeDescription="Create a new document." ma:contentTypeScope="" ma:versionID="8b0ccd97e35eddbbae6818dc20375dfe">
  <xsd:schema xmlns:xsd="http://www.w3.org/2001/XMLSchema" xmlns:xs="http://www.w3.org/2001/XMLSchema" xmlns:p="http://schemas.microsoft.com/office/2006/metadata/properties" xmlns:ns2="8becea69-6822-4d23-a69f-64ce5537e756" xmlns:ns3="e50cb4fc-1610-4e42-b11f-d824cbefc2c0" targetNamespace="http://schemas.microsoft.com/office/2006/metadata/properties" ma:root="true" ma:fieldsID="0dfbcffa997f1bd066aff775bfd5f62e" ns2:_="" ns3:_="">
    <xsd:import namespace="8becea69-6822-4d23-a69f-64ce5537e756"/>
    <xsd:import namespace="e50cb4fc-1610-4e42-b11f-d824cbefc2c0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2:SharedWithDetails" minOccurs="0"/>
                <xsd:element ref="ns3:MediaServiceMetadata" minOccurs="0"/>
                <xsd:element ref="ns3:MediaServiceFast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becea69-6822-4d23-a69f-64ce5537e756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description="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Shared With Details" ma:description="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50cb4fc-1610-4e42-b11f-d824cbefc2c0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0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1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F447A550-9E9B-40A4-842E-1A99AA5C87B7}">
  <ds:schemaRefs>
    <ds:schemaRef ds:uri="http://schemas.openxmlformats.org/package/2006/metadata/core-properties"/>
    <ds:schemaRef ds:uri="http://purl.org/dc/dcmitype/"/>
    <ds:schemaRef ds:uri="e50cb4fc-1610-4e42-b11f-d824cbefc2c0"/>
    <ds:schemaRef ds:uri="8becea69-6822-4d23-a69f-64ce5537e756"/>
    <ds:schemaRef ds:uri="http://purl.org/dc/elements/1.1/"/>
    <ds:schemaRef ds:uri="http://schemas.microsoft.com/office/2006/documentManagement/types"/>
    <ds:schemaRef ds:uri="http://purl.org/dc/terms/"/>
    <ds:schemaRef ds:uri="http://schemas.microsoft.com/office/infopath/2007/PartnerControls"/>
    <ds:schemaRef ds:uri="http://schemas.microsoft.com/office/2006/metadata/properties"/>
    <ds:schemaRef ds:uri="http://www.w3.org/XML/1998/namespace"/>
  </ds:schemaRefs>
</ds:datastoreItem>
</file>

<file path=customXml/itemProps2.xml><?xml version="1.0" encoding="utf-8"?>
<ds:datastoreItem xmlns:ds="http://schemas.openxmlformats.org/officeDocument/2006/customXml" ds:itemID="{DD2000BA-0010-4A21-B543-F14E4E7EF992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8becea69-6822-4d23-a69f-64ce5537e756"/>
    <ds:schemaRef ds:uri="e50cb4fc-1610-4e42-b11f-d824cbefc2c0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827BBB2D-529C-42F1-BCC5-ED2FEC8D8115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710</Words>
  <Application>Microsoft Macintosh PowerPoint</Application>
  <PresentationFormat>Custom</PresentationFormat>
  <Paragraphs>203</Paragraphs>
  <Slides>52</Slides>
  <Notes>24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52</vt:i4>
      </vt:variant>
    </vt:vector>
  </HeadingPairs>
  <TitlesOfParts>
    <vt:vector size="62" baseType="lpstr">
      <vt:lpstr>Aharoni</vt:lpstr>
      <vt:lpstr>Arial</vt:lpstr>
      <vt:lpstr>Arial Black</vt:lpstr>
      <vt:lpstr>Britannic Bold</vt:lpstr>
      <vt:lpstr>Calibri</vt:lpstr>
      <vt:lpstr>Calibri Light</vt:lpstr>
      <vt:lpstr>Consolas</vt:lpstr>
      <vt:lpstr>Cooper Black</vt:lpstr>
      <vt:lpstr>Franklin Gothic Heavy</vt:lpstr>
      <vt:lpstr>Office</vt:lpstr>
      <vt:lpstr>PowerPoint Presentation</vt:lpstr>
      <vt:lpstr>PowerPoint Presentation</vt:lpstr>
      <vt:lpstr>PowerPoint Presentation</vt:lpstr>
      <vt:lpstr>PowerPoint Presentation</vt:lpstr>
      <vt:lpstr>Who are we?</vt:lpstr>
      <vt:lpstr>Who is this for?</vt:lpstr>
      <vt:lpstr>Demo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What is GraphQL?</vt:lpstr>
      <vt:lpstr>GraphQL</vt:lpstr>
      <vt:lpstr>Demo</vt:lpstr>
      <vt:lpstr>PowerPoint Presentation</vt:lpstr>
      <vt:lpstr>PowerPoint Presentation</vt:lpstr>
      <vt:lpstr>Demo</vt:lpstr>
      <vt:lpstr>What GraphQL is not:</vt:lpstr>
      <vt:lpstr>Challenges with GraphQL:</vt:lpstr>
      <vt:lpstr>PowerPoint Presentation</vt:lpstr>
      <vt:lpstr>PowerPoint Presentation</vt:lpstr>
      <vt:lpstr>PowerPoint Presentation</vt:lpstr>
      <vt:lpstr>Demo</vt:lpstr>
      <vt:lpstr>PowerPoint Presentation</vt:lpstr>
      <vt:lpstr>High Bandwidth Usage</vt:lpstr>
      <vt:lpstr>Unrestricted Query Execution</vt:lpstr>
      <vt:lpstr>Low Bandwidth Usage</vt:lpstr>
      <vt:lpstr>Restricted Query Execution</vt:lpstr>
      <vt:lpstr>Demo</vt:lpstr>
      <vt:lpstr>Conclusion:</vt:lpstr>
      <vt:lpstr>What do GraphQL clients  actually look like on .NET?</vt:lpstr>
      <vt:lpstr>PowerPoint Presentation</vt:lpstr>
      <vt:lpstr>PowerPoint Presentation</vt:lpstr>
      <vt:lpstr>PowerPoint Presentation</vt:lpstr>
      <vt:lpstr>Demo</vt:lpstr>
      <vt:lpstr>Let's talk about microservices</vt:lpstr>
      <vt:lpstr>PowerPoint Presentation</vt:lpstr>
      <vt:lpstr>How can we do microservices with that?</vt:lpstr>
      <vt:lpstr>Principles</vt:lpstr>
      <vt:lpstr>What is schema stitching?</vt:lpstr>
      <vt:lpstr>The capability to merge multiple GraphQL schemas into one schema.</vt:lpstr>
      <vt:lpstr>PowerPoint Presentation</vt:lpstr>
      <vt:lpstr>Demo</vt:lpstr>
      <vt:lpstr>Conclusion</vt:lpstr>
      <vt:lpstr>Building a GraphQL Server</vt:lpstr>
      <vt:lpstr>Speed:</vt:lpstr>
      <vt:lpstr>Memory:</vt:lpstr>
      <vt:lpstr>PowerPoint Presentation</vt:lpstr>
      <vt:lpstr>PowerPoint Presentation</vt:lpstr>
      <vt:lpstr>Where do you find us?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Michael Staib</dc:creator>
  <cp:lastModifiedBy>Michael Staib</cp:lastModifiedBy>
  <cp:revision>1</cp:revision>
  <dcterms:created xsi:type="dcterms:W3CDTF">2019-11-11T20:42:59Z</dcterms:created>
  <dcterms:modified xsi:type="dcterms:W3CDTF">2019-11-11T20:52:28Z</dcterms:modified>
</cp:coreProperties>
</file>